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4" r:id="rId1"/>
  </p:sldMasterIdLst>
  <p:notesMasterIdLst>
    <p:notesMasterId r:id="rId8"/>
  </p:notesMasterIdLst>
  <p:sldIdLst>
    <p:sldId id="256" r:id="rId2"/>
    <p:sldId id="280" r:id="rId3"/>
    <p:sldId id="331" r:id="rId4"/>
    <p:sldId id="332" r:id="rId5"/>
    <p:sldId id="333" r:id="rId6"/>
    <p:sldId id="33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006600"/>
    <a:srgbClr val="40BAD2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6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0832B-DF3C-47B7-BE24-B393F17BCA86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822D0-899C-4D2D-AA12-C351CF470B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42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2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243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16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65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3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87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2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387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19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01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12/3/2020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83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54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audio" Target="../media/media13.m4a"/><Relationship Id="rId3" Type="http://schemas.microsoft.com/office/2007/relationships/media" Target="../media/media2.m4a"/><Relationship Id="rId21" Type="http://schemas.microsoft.com/office/2007/relationships/media" Target="../media/media11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openxmlformats.org/officeDocument/2006/relationships/image" Target="../media/image9.png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audio" Target="../media/media10.m4a"/><Relationship Id="rId29" Type="http://schemas.microsoft.com/office/2007/relationships/media" Target="../media/media15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image" Target="../media/image8.png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31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8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4a"/><Relationship Id="rId13" Type="http://schemas.openxmlformats.org/officeDocument/2006/relationships/image" Target="../media/image12.png"/><Relationship Id="rId3" Type="http://schemas.microsoft.com/office/2007/relationships/media" Target="../media/media17.m4a"/><Relationship Id="rId7" Type="http://schemas.microsoft.com/office/2007/relationships/media" Target="../media/media19.m4a"/><Relationship Id="rId12" Type="http://schemas.openxmlformats.org/officeDocument/2006/relationships/image" Target="../media/image1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11" Type="http://schemas.openxmlformats.org/officeDocument/2006/relationships/image" Target="../media/image10.png"/><Relationship Id="rId5" Type="http://schemas.microsoft.com/office/2007/relationships/media" Target="../media/media18.m4a"/><Relationship Id="rId1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audio" Target="../media/media17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14339-FD46-4D2E-9E3F-1DDA0F128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2111" y="912934"/>
            <a:ext cx="8206036" cy="1326934"/>
          </a:xfrm>
        </p:spPr>
        <p:txBody>
          <a:bodyPr>
            <a:normAutofit fontScale="90000"/>
          </a:bodyPr>
          <a:lstStyle/>
          <a:p>
            <a:br>
              <a:rPr lang="en-GB" sz="6000" i="1" dirty="0"/>
            </a:br>
            <a:br>
              <a:rPr lang="en-GB" i="1" dirty="0"/>
            </a:br>
            <a:br>
              <a:rPr lang="en-GB" i="1" dirty="0"/>
            </a:br>
            <a:r>
              <a:rPr lang="en-GB" sz="12800" b="1" dirty="0">
                <a:solidFill>
                  <a:schemeClr val="accent2"/>
                </a:solidFill>
              </a:rPr>
              <a:t>Christmas</a:t>
            </a:r>
            <a:br>
              <a:rPr lang="en-GB" dirty="0"/>
            </a:br>
            <a:r>
              <a:rPr lang="en-GB" dirty="0"/>
              <a:t>Warmups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92940-4EC8-4BBB-8E74-9F8C67DDE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5177" y="5733419"/>
            <a:ext cx="4609651" cy="914400"/>
          </a:xfrm>
        </p:spPr>
        <p:txBody>
          <a:bodyPr/>
          <a:lstStyle/>
          <a:p>
            <a:r>
              <a:rPr lang="en-GB" dirty="0"/>
              <a:t>Hull Music Service</a:t>
            </a:r>
          </a:p>
          <a:p>
            <a:r>
              <a:rPr lang="en-GB" i="1" dirty="0"/>
              <a:t>Putting Music At  The Heart Of Hull</a:t>
            </a:r>
          </a:p>
          <a:p>
            <a:endParaRPr lang="en-GB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4A0F4E-493D-4A53-9FBE-8F46FCD6C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71" y="1629165"/>
            <a:ext cx="2521054" cy="233874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accent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12E0A8-B1A5-44A7-8696-9B5FB871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13" y="5712006"/>
            <a:ext cx="1573064" cy="95722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4916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CA641E-2A85-436B-96D9-DF4BCAC43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59" y="74785"/>
            <a:ext cx="1606061" cy="976286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2E030C1-5329-4ABD-8394-6CAF91221B83}"/>
              </a:ext>
            </a:extLst>
          </p:cNvPr>
          <p:cNvSpPr txBox="1">
            <a:spLocks/>
          </p:cNvSpPr>
          <p:nvPr/>
        </p:nvSpPr>
        <p:spPr>
          <a:xfrm>
            <a:off x="101070" y="19904"/>
            <a:ext cx="10309389" cy="129614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prstMaterial="matte">
              <a:bevelB w="38100" h="38100"/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latin typeface="Arial" pitchFamily="34" charset="0"/>
              </a:rPr>
              <a:t>Focus: Body/Mind Coordination</a:t>
            </a:r>
            <a:endParaRPr lang="en-US" sz="3600" b="1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/>
              </a:solidFill>
              <a:latin typeface="Arial" pitchFamily="34" charset="0"/>
            </a:endParaRPr>
          </a:p>
          <a:p>
            <a:pPr algn="l">
              <a:spcBef>
                <a:spcPct val="0"/>
              </a:spcBef>
            </a:pP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56163-B1FC-4B6C-823B-7C99CA7D9437}"/>
              </a:ext>
            </a:extLst>
          </p:cNvPr>
          <p:cNvSpPr txBox="1"/>
          <p:nvPr/>
        </p:nvSpPr>
        <p:spPr>
          <a:xfrm>
            <a:off x="4044829" y="1617147"/>
            <a:ext cx="6847010" cy="5201424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Santa</a:t>
            </a:r>
            <a:r>
              <a:rPr lang="en-GB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  Hands on belly, say “Ho, Ho, Ho”</a:t>
            </a:r>
          </a:p>
          <a:p>
            <a:r>
              <a:rPr lang="en-GB" sz="2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Candy Cane</a:t>
            </a:r>
            <a:r>
              <a:rPr lang="en-GB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  Make a shape like a candy cane</a:t>
            </a:r>
          </a:p>
          <a:p>
            <a:r>
              <a:rPr lang="en-GB" sz="2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Snowflake</a:t>
            </a:r>
            <a:r>
              <a:rPr lang="en-GB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  Do a star jump</a:t>
            </a:r>
          </a:p>
          <a:p>
            <a:r>
              <a:rPr lang="en-GB" sz="2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Hang the Stocking</a:t>
            </a:r>
            <a:r>
              <a:rPr lang="en-GB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  Stretch to hang a stocking</a:t>
            </a:r>
          </a:p>
          <a:p>
            <a:r>
              <a:rPr lang="en-GB" sz="2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Christmas tree</a:t>
            </a:r>
            <a:r>
              <a:rPr lang="en-GB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  Legs wide, hands up together</a:t>
            </a:r>
          </a:p>
          <a:p>
            <a:r>
              <a:rPr lang="en-GB" sz="2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Last minute shopping</a:t>
            </a:r>
            <a:r>
              <a:rPr lang="en-GB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  Run on the spot</a:t>
            </a:r>
          </a:p>
          <a:p>
            <a:r>
              <a:rPr lang="en-GB" sz="2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Mistletoe</a:t>
            </a:r>
            <a:r>
              <a:rPr lang="en-GB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  Hug yourself</a:t>
            </a:r>
          </a:p>
          <a:p>
            <a:r>
              <a:rPr lang="en-GB" sz="2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Snow Angel</a:t>
            </a:r>
            <a:r>
              <a:rPr lang="en-GB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  Make wing shapes with your arms</a:t>
            </a:r>
          </a:p>
          <a:p>
            <a:r>
              <a:rPr lang="en-GB" sz="2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Reindeer</a:t>
            </a:r>
            <a:r>
              <a:rPr lang="en-GB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  Make antlers with your hands and prance</a:t>
            </a:r>
          </a:p>
          <a:p>
            <a:r>
              <a:rPr lang="en-GB" sz="2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Fairy Lights</a:t>
            </a:r>
            <a:r>
              <a:rPr lang="en-GB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  Make blinking star shapes with hands</a:t>
            </a:r>
          </a:p>
          <a:p>
            <a:r>
              <a:rPr lang="en-GB" sz="2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Wrap presents</a:t>
            </a:r>
            <a:r>
              <a:rPr lang="en-GB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  Cover your self in imaginary paper  from top to toe as quick as you can!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0EAC9-62B3-4373-ACBD-08D128440964}"/>
              </a:ext>
            </a:extLst>
          </p:cNvPr>
          <p:cNvSpPr txBox="1"/>
          <p:nvPr/>
        </p:nvSpPr>
        <p:spPr>
          <a:xfrm>
            <a:off x="217568" y="2665453"/>
            <a:ext cx="2868532" cy="3143786"/>
          </a:xfrm>
          <a:prstGeom prst="foldedCorne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How to play: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Leader:  Say one of the commands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Class:  Do the matching action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E03795-B589-4B9E-9BE2-1F03C2DFAC0F}"/>
              </a:ext>
            </a:extLst>
          </p:cNvPr>
          <p:cNvSpPr/>
          <p:nvPr/>
        </p:nvSpPr>
        <p:spPr>
          <a:xfrm>
            <a:off x="2105126" y="543268"/>
            <a:ext cx="740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5400" b="1" cap="none" spc="0" dirty="0">
                <a:ln/>
                <a:solidFill>
                  <a:schemeClr val="accent4"/>
                </a:solidFill>
                <a:effectLst/>
              </a:rPr>
              <a:t>Christmas Selection Box</a:t>
            </a:r>
          </a:p>
        </p:txBody>
      </p:sp>
    </p:spTree>
    <p:extLst>
      <p:ext uri="{BB962C8B-B14F-4D97-AF65-F5344CB8AC3E}">
        <p14:creationId xmlns:p14="http://schemas.microsoft.com/office/powerpoint/2010/main" val="192894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CA641E-2A85-436B-96D9-DF4BCAC4316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59" y="74785"/>
            <a:ext cx="1606061" cy="976286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2E030C1-5329-4ABD-8394-6CAF91221B83}"/>
              </a:ext>
            </a:extLst>
          </p:cNvPr>
          <p:cNvSpPr txBox="1">
            <a:spLocks/>
          </p:cNvSpPr>
          <p:nvPr/>
        </p:nvSpPr>
        <p:spPr>
          <a:xfrm>
            <a:off x="0" y="-23657"/>
            <a:ext cx="4633913" cy="5562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  <a:scene3d>
              <a:camera prst="orthographicFront"/>
              <a:lightRig rig="threePt" dir="t"/>
            </a:scene3d>
            <a:sp3d prstMaterial="matte">
              <a:bevelB w="38100" h="38100"/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</a:rPr>
              <a:t>Focus: Vocal Warm Up</a:t>
            </a:r>
            <a:endParaRPr 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0EAC9-62B3-4373-ACBD-08D128440964}"/>
              </a:ext>
            </a:extLst>
          </p:cNvPr>
          <p:cNvSpPr txBox="1"/>
          <p:nvPr/>
        </p:nvSpPr>
        <p:spPr>
          <a:xfrm>
            <a:off x="143394" y="1568460"/>
            <a:ext cx="2560241" cy="3812798"/>
          </a:xfrm>
          <a:prstGeom prst="foldedCorne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Read the story and click on the speaker phone to hear the sounds.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Repeat each sound with your voices.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E03795-B589-4B9E-9BE2-1F03C2DFAC0F}"/>
              </a:ext>
            </a:extLst>
          </p:cNvPr>
          <p:cNvSpPr/>
          <p:nvPr/>
        </p:nvSpPr>
        <p:spPr>
          <a:xfrm>
            <a:off x="1055077" y="254455"/>
            <a:ext cx="9355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5400" b="1" cap="none" spc="0" dirty="0">
                <a:ln/>
                <a:solidFill>
                  <a:schemeClr val="accent4"/>
                </a:solidFill>
                <a:effectLst/>
              </a:rPr>
              <a:t>Christmas Eve Sound Story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4D6B99-BAC2-4209-A9E7-3086E5615D9D}"/>
              </a:ext>
            </a:extLst>
          </p:cNvPr>
          <p:cNvGrpSpPr/>
          <p:nvPr/>
        </p:nvGrpSpPr>
        <p:grpSpPr>
          <a:xfrm>
            <a:off x="2842867" y="1329922"/>
            <a:ext cx="9205739" cy="5273623"/>
            <a:chOff x="2905858" y="1279009"/>
            <a:chExt cx="9205739" cy="527362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656163-B1FC-4B6C-823B-7C99CA7D9437}"/>
                </a:ext>
              </a:extLst>
            </p:cNvPr>
            <p:cNvSpPr txBox="1"/>
            <p:nvPr/>
          </p:nvSpPr>
          <p:spPr>
            <a:xfrm>
              <a:off x="2905858" y="1279009"/>
              <a:ext cx="9185072" cy="5273623"/>
            </a:xfrm>
            <a:prstGeom prst="rect">
              <a:avLst/>
            </a:prstGeom>
            <a:solidFill>
              <a:schemeClr val="bg1">
                <a:lumMod val="95000"/>
                <a:alpha val="84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2900"/>
                </a:lnSpc>
              </a:pP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It was Christmas Eve and Father Christmas was flying on his sleigh, through the sky. </a:t>
              </a:r>
              <a:r>
                <a:rPr lang="en-GB" sz="2000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Zoom’</a:t>
              </a:r>
              <a:r>
                <a:rPr lang="en-GB" sz="20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	    </a:t>
              </a: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The snow was falling.  The wind was blowing. 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‘Whoosh”        </a:t>
              </a: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Father Christmas pointed his sleigh at a roof and headed down to land.  </a:t>
              </a:r>
              <a:r>
                <a:rPr lang="en-GB" sz="2000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Siren down, thud!’  </a:t>
              </a:r>
              <a:r>
                <a:rPr lang="en-GB" sz="20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	    </a:t>
              </a: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He crept across the snowy roof with crunching </a:t>
              </a:r>
              <a:r>
                <a:rPr lang="en-GB" sz="20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footsteps.</a:t>
              </a:r>
              <a:r>
                <a:rPr lang="en-GB" sz="2000" i="1" dirty="0" err="1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‘Crunch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’</a:t>
              </a:r>
              <a:r>
                <a:rPr lang="en-GB" sz="20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		</a:t>
              </a: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Looking at the chimney, Father Christmas was worried he would fit down. 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‘Uh – Oh’	 </a:t>
              </a: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He tapped his nose three times 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‘Ding, Ding, Ding’  	   </a:t>
              </a: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and hoped for the best, sliding down the chimney.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GB" sz="2000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Siren down, thud!’ 	  </a:t>
              </a: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He listened to check everyone was asleep 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‘Snore’</a:t>
              </a: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       The first thing he saw was a steaming mince pie. 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</a:t>
              </a:r>
              <a:r>
                <a:rPr lang="en-GB" sz="2000" i="1" dirty="0" err="1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Mmmmm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’         </a:t>
              </a: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He took a bite but it was really hot!  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‘Pant and fan mouth’ </a:t>
              </a:r>
              <a:r>
                <a:rPr lang="en-GB" sz="20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		</a:t>
              </a: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He took a drink of milk to cool his mouth down. 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‘Glug’  </a:t>
              </a: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He quickly chewed the rest of the pie ‘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Chew’       </a:t>
              </a: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and then went to put the presents under the tree. Suddenly, he heard a sigh and a yawn. 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‘Sigh and yawn’		</a:t>
              </a: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Someone was awake! Quick as a flash he scooped up his bag, </a:t>
              </a:r>
              <a:r>
                <a:rPr lang="en-GB" sz="2000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Scoop up’      </a:t>
              </a: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tapped his nose </a:t>
              </a:r>
              <a:r>
                <a:rPr lang="en-GB" sz="2000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Ding, Ding, Ding’ </a:t>
              </a:r>
              <a:r>
                <a:rPr lang="en-GB" sz="2000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      </a:t>
              </a: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and slid up the chimney 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‘siren up – ping!’       </a:t>
              </a:r>
              <a:r>
                <a:rPr lang="en-GB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Flying away on his sleigh he laughed jollily, wishing all a Merry Christmas </a:t>
              </a:r>
              <a:r>
                <a:rPr lang="en-GB" sz="2000" i="1" dirty="0">
                  <a:solidFill>
                    <a:srgbClr val="3399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‘Ho, Ho, Ho, Merry Christmas!’</a:t>
              </a:r>
            </a:p>
          </p:txBody>
        </p:sp>
        <p:pic>
          <p:nvPicPr>
            <p:cNvPr id="3" name="Zoom">
              <a:hlinkClick r:id="" action="ppaction://media"/>
              <a:extLst>
                <a:ext uri="{FF2B5EF4-FFF2-40B4-BE49-F238E27FC236}">
                  <a16:creationId xmlns:a16="http://schemas.microsoft.com/office/drawing/2014/main" id="{4B5EF46F-F243-463C-B78C-D10DD1EE73A2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75686" y="1721829"/>
              <a:ext cx="330322" cy="330322"/>
            </a:xfrm>
            <a:prstGeom prst="rect">
              <a:avLst/>
            </a:prstGeom>
          </p:spPr>
        </p:pic>
        <p:pic>
          <p:nvPicPr>
            <p:cNvPr id="4" name="Whoosh">
              <a:hlinkClick r:id="" action="ppaction://media"/>
              <a:extLst>
                <a:ext uri="{FF2B5EF4-FFF2-40B4-BE49-F238E27FC236}">
                  <a16:creationId xmlns:a16="http://schemas.microsoft.com/office/drawing/2014/main" id="{B8781B53-ABDA-44E5-8538-5C0E8565DC0C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813752" y="1721829"/>
              <a:ext cx="350838" cy="350838"/>
            </a:xfrm>
            <a:prstGeom prst="rect">
              <a:avLst/>
            </a:prstGeom>
          </p:spPr>
        </p:pic>
        <p:pic>
          <p:nvPicPr>
            <p:cNvPr id="6" name="Siren thud">
              <a:hlinkClick r:id="" action="ppaction://media"/>
              <a:extLst>
                <a:ext uri="{FF2B5EF4-FFF2-40B4-BE49-F238E27FC236}">
                  <a16:creationId xmlns:a16="http://schemas.microsoft.com/office/drawing/2014/main" id="{1C220D91-2E24-44AF-A213-73A339F99BB7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476035" y="2072667"/>
              <a:ext cx="372819" cy="372819"/>
            </a:xfrm>
            <a:prstGeom prst="rect">
              <a:avLst/>
            </a:prstGeom>
          </p:spPr>
        </p:pic>
        <p:pic>
          <p:nvPicPr>
            <p:cNvPr id="7" name="Crunch">
              <a:hlinkClick r:id="" action="ppaction://media"/>
              <a:extLst>
                <a:ext uri="{FF2B5EF4-FFF2-40B4-BE49-F238E27FC236}">
                  <a16:creationId xmlns:a16="http://schemas.microsoft.com/office/drawing/2014/main" id="{241F5A45-4731-4E68-8C05-D3C378C2E76F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809893" y="2445486"/>
              <a:ext cx="372819" cy="372819"/>
            </a:xfrm>
            <a:prstGeom prst="rect">
              <a:avLst/>
            </a:prstGeom>
          </p:spPr>
        </p:pic>
        <p:pic>
          <p:nvPicPr>
            <p:cNvPr id="8" name="Uh oh">
              <a:hlinkClick r:id="" action="ppaction://media"/>
              <a:extLst>
                <a:ext uri="{FF2B5EF4-FFF2-40B4-BE49-F238E27FC236}">
                  <a16:creationId xmlns:a16="http://schemas.microsoft.com/office/drawing/2014/main" id="{F0CAF12E-2A9F-462C-98C2-AC19EE79A622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073252" y="2818305"/>
              <a:ext cx="362810" cy="362810"/>
            </a:xfrm>
            <a:prstGeom prst="rect">
              <a:avLst/>
            </a:prstGeom>
          </p:spPr>
        </p:pic>
        <p:pic>
          <p:nvPicPr>
            <p:cNvPr id="9" name="Ding ding ding">
              <a:hlinkClick r:id="" action="ppaction://media"/>
              <a:extLst>
                <a:ext uri="{FF2B5EF4-FFF2-40B4-BE49-F238E27FC236}">
                  <a16:creationId xmlns:a16="http://schemas.microsoft.com/office/drawing/2014/main" id="{FBF2F10C-7ADD-417D-A002-8F9CE13B3F3D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000923" y="3203096"/>
              <a:ext cx="362810" cy="362810"/>
            </a:xfrm>
            <a:prstGeom prst="rect">
              <a:avLst/>
            </a:prstGeom>
          </p:spPr>
        </p:pic>
        <p:pic>
          <p:nvPicPr>
            <p:cNvPr id="14" name="Siren thud">
              <a:hlinkClick r:id="" action="ppaction://media"/>
              <a:extLst>
                <a:ext uri="{FF2B5EF4-FFF2-40B4-BE49-F238E27FC236}">
                  <a16:creationId xmlns:a16="http://schemas.microsoft.com/office/drawing/2014/main" id="{EFA8B077-C096-41BE-9FD3-A776893E9C85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008005" y="3565906"/>
              <a:ext cx="372819" cy="372819"/>
            </a:xfrm>
            <a:prstGeom prst="rect">
              <a:avLst/>
            </a:prstGeom>
          </p:spPr>
        </p:pic>
        <p:pic>
          <p:nvPicPr>
            <p:cNvPr id="10" name="Zzzz">
              <a:hlinkClick r:id="" action="ppaction://media"/>
              <a:extLst>
                <a:ext uri="{FF2B5EF4-FFF2-40B4-BE49-F238E27FC236}">
                  <a16:creationId xmlns:a16="http://schemas.microsoft.com/office/drawing/2014/main" id="{819B1354-079F-452D-9292-6BB5E54AFD3B}"/>
                </a:ext>
              </a:extLst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456679" y="3560655"/>
              <a:ext cx="313898" cy="313898"/>
            </a:xfrm>
            <a:prstGeom prst="rect">
              <a:avLst/>
            </a:prstGeom>
          </p:spPr>
        </p:pic>
        <p:pic>
          <p:nvPicPr>
            <p:cNvPr id="11" name="Mmmmmm">
              <a:hlinkClick r:id="" action="ppaction://media"/>
              <a:extLst>
                <a:ext uri="{FF2B5EF4-FFF2-40B4-BE49-F238E27FC236}">
                  <a16:creationId xmlns:a16="http://schemas.microsoft.com/office/drawing/2014/main" id="{C16BBD4E-F8DA-4EEE-8025-D7BFACDA126D}"/>
                </a:ext>
              </a:extLst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281743" y="3890597"/>
              <a:ext cx="372819" cy="372819"/>
            </a:xfrm>
            <a:prstGeom prst="rect">
              <a:avLst/>
            </a:prstGeom>
          </p:spPr>
        </p:pic>
        <p:pic>
          <p:nvPicPr>
            <p:cNvPr id="16" name="Pant">
              <a:hlinkClick r:id="" action="ppaction://media"/>
              <a:extLst>
                <a:ext uri="{FF2B5EF4-FFF2-40B4-BE49-F238E27FC236}">
                  <a16:creationId xmlns:a16="http://schemas.microsoft.com/office/drawing/2014/main" id="{42CB7FE4-B6E9-4D8C-AC5A-7CC41E29EA44}"/>
                </a:ext>
              </a:extLst>
            </p:cNvPr>
            <p:cNvPicPr>
              <a:picLocks noChangeAspect="1"/>
            </p:cNvPicPr>
            <p:nvPr>
              <a:audioFile r:link="rId18"/>
              <p:extLst>
                <p:ext uri="{DAA4B4D4-6D71-4841-9C94-3DE7FCFB9230}">
                  <p14:media xmlns:p14="http://schemas.microsoft.com/office/powerpoint/2010/main" r:embed="rId17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756448" y="4271160"/>
              <a:ext cx="339552" cy="339552"/>
            </a:xfrm>
            <a:prstGeom prst="rect">
              <a:avLst/>
            </a:prstGeom>
          </p:spPr>
        </p:pic>
        <p:pic>
          <p:nvPicPr>
            <p:cNvPr id="17" name="Glug">
              <a:hlinkClick r:id="" action="ppaction://media"/>
              <a:extLst>
                <a:ext uri="{FF2B5EF4-FFF2-40B4-BE49-F238E27FC236}">
                  <a16:creationId xmlns:a16="http://schemas.microsoft.com/office/drawing/2014/main" id="{346A9CF7-6869-47C1-8903-B59EA66E635B}"/>
                </a:ext>
              </a:extLst>
            </p:cNvPr>
            <p:cNvPicPr>
              <a:picLocks noChangeAspect="1"/>
            </p:cNvPicPr>
            <p:nvPr>
              <a:audioFile r:link="rId20"/>
              <p:extLst>
                <p:ext uri="{DAA4B4D4-6D71-4841-9C94-3DE7FCFB9230}">
                  <p14:media xmlns:p14="http://schemas.microsoft.com/office/powerpoint/2010/main" r:embed="rId19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1772045" y="4279953"/>
              <a:ext cx="339552" cy="339552"/>
            </a:xfrm>
            <a:prstGeom prst="rect">
              <a:avLst/>
            </a:prstGeom>
          </p:spPr>
        </p:pic>
        <p:pic>
          <p:nvPicPr>
            <p:cNvPr id="18" name="Chewing">
              <a:hlinkClick r:id="" action="ppaction://media"/>
              <a:extLst>
                <a:ext uri="{FF2B5EF4-FFF2-40B4-BE49-F238E27FC236}">
                  <a16:creationId xmlns:a16="http://schemas.microsoft.com/office/drawing/2014/main" id="{278324FD-4CC7-48E5-A988-F6D0CCBF5405}"/>
                </a:ext>
              </a:extLst>
            </p:cNvPr>
            <p:cNvPicPr>
              <a:picLocks noChangeAspect="1"/>
            </p:cNvPicPr>
            <p:nvPr>
              <a:audioFile r:link="rId22"/>
              <p:extLst>
                <p:ext uri="{DAA4B4D4-6D71-4841-9C94-3DE7FCFB9230}">
                  <p14:media xmlns:p14="http://schemas.microsoft.com/office/powerpoint/2010/main" r:embed="rId21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587151" y="4693629"/>
              <a:ext cx="325926" cy="325926"/>
            </a:xfrm>
            <a:prstGeom prst="rect">
              <a:avLst/>
            </a:prstGeom>
          </p:spPr>
        </p:pic>
        <p:pic>
          <p:nvPicPr>
            <p:cNvPr id="19" name="Sigh yawn">
              <a:hlinkClick r:id="" action="ppaction://media"/>
              <a:extLst>
                <a:ext uri="{FF2B5EF4-FFF2-40B4-BE49-F238E27FC236}">
                  <a16:creationId xmlns:a16="http://schemas.microsoft.com/office/drawing/2014/main" id="{21DDF2D0-0EDB-4FB7-B931-6B29C61055FC}"/>
                </a:ext>
              </a:extLst>
            </p:cNvPr>
            <p:cNvPicPr>
              <a:picLocks noChangeAspect="1"/>
            </p:cNvPicPr>
            <p:nvPr>
              <a:audioFile r:link="rId24"/>
              <p:extLst>
                <p:ext uri="{DAA4B4D4-6D71-4841-9C94-3DE7FCFB9230}">
                  <p14:media xmlns:p14="http://schemas.microsoft.com/office/powerpoint/2010/main" r:embed="rId23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231560" y="5028227"/>
              <a:ext cx="313898" cy="313898"/>
            </a:xfrm>
            <a:prstGeom prst="rect">
              <a:avLst/>
            </a:prstGeom>
          </p:spPr>
        </p:pic>
        <p:pic>
          <p:nvPicPr>
            <p:cNvPr id="20" name="Scoop">
              <a:hlinkClick r:id="" action="ppaction://media"/>
              <a:extLst>
                <a:ext uri="{FF2B5EF4-FFF2-40B4-BE49-F238E27FC236}">
                  <a16:creationId xmlns:a16="http://schemas.microsoft.com/office/drawing/2014/main" id="{5A93D9B0-045D-476A-8B1B-E7BB1F598B47}"/>
                </a:ext>
              </a:extLst>
            </p:cNvPr>
            <p:cNvPicPr>
              <a:picLocks noChangeAspect="1"/>
            </p:cNvPicPr>
            <p:nvPr>
              <a:audioFile r:link="rId26"/>
              <p:extLst>
                <p:ext uri="{DAA4B4D4-6D71-4841-9C94-3DE7FCFB9230}">
                  <p14:media xmlns:p14="http://schemas.microsoft.com/office/powerpoint/2010/main" r:embed="rId25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302261" y="5381257"/>
              <a:ext cx="319971" cy="319971"/>
            </a:xfrm>
            <a:prstGeom prst="rect">
              <a:avLst/>
            </a:prstGeom>
          </p:spPr>
        </p:pic>
        <p:pic>
          <p:nvPicPr>
            <p:cNvPr id="21" name="Ding ding ding">
              <a:hlinkClick r:id="" action="ppaction://media"/>
              <a:extLst>
                <a:ext uri="{FF2B5EF4-FFF2-40B4-BE49-F238E27FC236}">
                  <a16:creationId xmlns:a16="http://schemas.microsoft.com/office/drawing/2014/main" id="{025A93FC-A88C-4D29-833A-E0C5D2A46D2E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06008" y="5773380"/>
              <a:ext cx="362810" cy="362810"/>
            </a:xfrm>
            <a:prstGeom prst="rect">
              <a:avLst/>
            </a:prstGeom>
          </p:spPr>
        </p:pic>
        <p:pic>
          <p:nvPicPr>
            <p:cNvPr id="22" name="Siren ping">
              <a:hlinkClick r:id="" action="ppaction://media"/>
              <a:extLst>
                <a:ext uri="{FF2B5EF4-FFF2-40B4-BE49-F238E27FC236}">
                  <a16:creationId xmlns:a16="http://schemas.microsoft.com/office/drawing/2014/main" id="{3DE5BDD3-E829-40E2-8060-7C3BA68A82C2}"/>
                </a:ext>
              </a:extLst>
            </p:cNvPr>
            <p:cNvPicPr>
              <a:picLocks noChangeAspect="1"/>
            </p:cNvPicPr>
            <p:nvPr>
              <a:audioFile r:link="rId28"/>
              <p:extLst>
                <p:ext uri="{DAA4B4D4-6D71-4841-9C94-3DE7FCFB9230}">
                  <p14:media xmlns:p14="http://schemas.microsoft.com/office/powerpoint/2010/main" r:embed="rId27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751827" y="5755597"/>
              <a:ext cx="321425" cy="321425"/>
            </a:xfrm>
            <a:prstGeom prst="rect">
              <a:avLst/>
            </a:prstGeom>
          </p:spPr>
        </p:pic>
        <p:pic>
          <p:nvPicPr>
            <p:cNvPr id="23" name="Ho ho.ho">
              <a:hlinkClick r:id="" action="ppaction://media"/>
              <a:extLst>
                <a:ext uri="{FF2B5EF4-FFF2-40B4-BE49-F238E27FC236}">
                  <a16:creationId xmlns:a16="http://schemas.microsoft.com/office/drawing/2014/main" id="{25195041-26EC-40B7-A209-F2AEED29BC17}"/>
                </a:ext>
              </a:extLst>
            </p:cNvPr>
            <p:cNvPicPr>
              <a:picLocks noChangeAspect="1"/>
            </p:cNvPicPr>
            <p:nvPr>
              <a:audioFile r:link="rId30"/>
              <p:extLst>
                <p:ext uri="{DAA4B4D4-6D71-4841-9C94-3DE7FCFB9230}">
                  <p14:media xmlns:p14="http://schemas.microsoft.com/office/powerpoint/2010/main" r:embed="rId29"/>
                </p:ext>
              </p:extLst>
            </p:nvPr>
          </p:nvPicPr>
          <p:blipFill>
            <a:blip r:embed="rId3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26616" y="6156199"/>
              <a:ext cx="313898" cy="313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29554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CA641E-2A85-436B-96D9-DF4BCAC431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59" y="74785"/>
            <a:ext cx="1606061" cy="976286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2E030C1-5329-4ABD-8394-6CAF91221B83}"/>
              </a:ext>
            </a:extLst>
          </p:cNvPr>
          <p:cNvSpPr txBox="1">
            <a:spLocks/>
          </p:cNvSpPr>
          <p:nvPr/>
        </p:nvSpPr>
        <p:spPr>
          <a:xfrm>
            <a:off x="0" y="70089"/>
            <a:ext cx="10309389" cy="6039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prstMaterial="matte">
              <a:bevelB w="38100" h="38100"/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</a:rPr>
              <a:t>Focus: Vocal qualities/resonance</a:t>
            </a:r>
            <a:endParaRPr lang="en-US" sz="3600" b="1" dirty="0">
              <a:solidFill>
                <a:schemeClr val="bg1"/>
              </a:solidFill>
              <a:latin typeface="Arial" pitchFamily="34" charset="0"/>
            </a:endParaRPr>
          </a:p>
          <a:p>
            <a:pPr algn="l">
              <a:spcBef>
                <a:spcPct val="0"/>
              </a:spcBef>
            </a:pP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0EAC9-62B3-4373-ACBD-08D128440964}"/>
              </a:ext>
            </a:extLst>
          </p:cNvPr>
          <p:cNvSpPr txBox="1"/>
          <p:nvPr/>
        </p:nvSpPr>
        <p:spPr>
          <a:xfrm>
            <a:off x="269955" y="1612691"/>
            <a:ext cx="3663870" cy="4546283"/>
          </a:xfrm>
          <a:prstGeom prst="foldedCorne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Let’s have a laugh with these Christmas favourites.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Have a go at copying their laughs.  Try to make your voice sound different each time.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E03795-B589-4B9E-9BE2-1F03C2DFAC0F}"/>
              </a:ext>
            </a:extLst>
          </p:cNvPr>
          <p:cNvSpPr/>
          <p:nvPr/>
        </p:nvSpPr>
        <p:spPr>
          <a:xfrm>
            <a:off x="2699113" y="589406"/>
            <a:ext cx="64408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5400" b="1" cap="none" spc="0" dirty="0">
                <a:ln/>
                <a:solidFill>
                  <a:schemeClr val="accent4"/>
                </a:solidFill>
                <a:effectLst/>
              </a:rPr>
              <a:t>Christmas Laughs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D1E3E7-5062-4CE3-B529-40773FF12852}"/>
              </a:ext>
            </a:extLst>
          </p:cNvPr>
          <p:cNvGrpSpPr/>
          <p:nvPr/>
        </p:nvGrpSpPr>
        <p:grpSpPr>
          <a:xfrm>
            <a:off x="5211238" y="1612691"/>
            <a:ext cx="4345412" cy="5131150"/>
            <a:chOff x="5211238" y="1612691"/>
            <a:chExt cx="4345412" cy="51311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656163-B1FC-4B6C-823B-7C99CA7D9437}"/>
                </a:ext>
              </a:extLst>
            </p:cNvPr>
            <p:cNvSpPr txBox="1"/>
            <p:nvPr/>
          </p:nvSpPr>
          <p:spPr>
            <a:xfrm>
              <a:off x="6681566" y="1681868"/>
              <a:ext cx="2875084" cy="489364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accent2"/>
                  </a:solidFill>
                </a:rPr>
                <a:t>Father Christmas</a:t>
              </a:r>
            </a:p>
            <a:p>
              <a:endParaRPr lang="en-GB" sz="2400" b="1" dirty="0">
                <a:solidFill>
                  <a:schemeClr val="accent2"/>
                </a:solidFill>
              </a:endParaRPr>
            </a:p>
            <a:p>
              <a:endParaRPr lang="en-GB" sz="2400" b="1" dirty="0">
                <a:solidFill>
                  <a:schemeClr val="accent2"/>
                </a:solidFill>
              </a:endParaRPr>
            </a:p>
            <a:p>
              <a:endParaRPr lang="en-GB" sz="2400" b="1" dirty="0">
                <a:solidFill>
                  <a:schemeClr val="accent2"/>
                </a:solidFill>
              </a:endParaRPr>
            </a:p>
            <a:p>
              <a:r>
                <a:rPr lang="en-GB" sz="2400" b="1" dirty="0">
                  <a:solidFill>
                    <a:schemeClr val="accent2"/>
                  </a:solidFill>
                </a:rPr>
                <a:t>Mrs Christmas</a:t>
              </a:r>
            </a:p>
            <a:p>
              <a:endParaRPr lang="en-GB" sz="2400" b="1" dirty="0">
                <a:solidFill>
                  <a:schemeClr val="accent2"/>
                </a:solidFill>
              </a:endParaRPr>
            </a:p>
            <a:p>
              <a:endParaRPr lang="en-GB" sz="2400" b="1" dirty="0">
                <a:solidFill>
                  <a:schemeClr val="accent2"/>
                </a:solidFill>
              </a:endParaRPr>
            </a:p>
            <a:p>
              <a:endParaRPr lang="en-GB" sz="2400" b="1" dirty="0">
                <a:solidFill>
                  <a:schemeClr val="accent2"/>
                </a:solidFill>
              </a:endParaRPr>
            </a:p>
            <a:p>
              <a:r>
                <a:rPr lang="en-GB" sz="2400" b="1" dirty="0">
                  <a:solidFill>
                    <a:schemeClr val="accent2"/>
                  </a:solidFill>
                </a:rPr>
                <a:t>Christmas Elf</a:t>
              </a:r>
            </a:p>
            <a:p>
              <a:endParaRPr lang="en-GB" sz="2400" b="1" dirty="0">
                <a:solidFill>
                  <a:schemeClr val="accent2"/>
                </a:solidFill>
              </a:endParaRPr>
            </a:p>
            <a:p>
              <a:endParaRPr lang="en-GB" sz="2400" b="1" dirty="0">
                <a:solidFill>
                  <a:schemeClr val="accent2"/>
                </a:solidFill>
              </a:endParaRPr>
            </a:p>
            <a:p>
              <a:endParaRPr lang="en-GB" sz="2400" b="1" dirty="0">
                <a:solidFill>
                  <a:schemeClr val="accent2"/>
                </a:solidFill>
              </a:endParaRPr>
            </a:p>
            <a:p>
              <a:r>
                <a:rPr lang="en-GB" sz="2400" b="1" dirty="0">
                  <a:solidFill>
                    <a:schemeClr val="accent2"/>
                  </a:solidFill>
                </a:rPr>
                <a:t>Christmas Fairy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D914C0A-ACA7-412B-8D73-36DE87EAC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5916" t="-6242" r="-13745" b="-5336"/>
            <a:stretch/>
          </p:blipFill>
          <p:spPr>
            <a:xfrm>
              <a:off x="5237321" y="1612691"/>
              <a:ext cx="1159964" cy="1145618"/>
            </a:xfrm>
            <a:prstGeom prst="ellipse">
              <a:avLst/>
            </a:prstGeom>
            <a:ln w="63500" cap="rnd">
              <a:solidFill>
                <a:schemeClr val="accent2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7556D3-E034-4F2C-84EC-512D32B72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37722" t="3370" r="35807" b="62563"/>
            <a:stretch/>
          </p:blipFill>
          <p:spPr>
            <a:xfrm>
              <a:off x="5235935" y="2987812"/>
              <a:ext cx="1161350" cy="1082825"/>
            </a:xfrm>
            <a:prstGeom prst="ellipse">
              <a:avLst/>
            </a:prstGeom>
            <a:ln w="63500" cap="rnd">
              <a:solidFill>
                <a:schemeClr val="accent2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314895-35E4-451A-9D80-DE57F57098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821" t="-14311" r="1821" b="14311"/>
            <a:stretch/>
          </p:blipFill>
          <p:spPr>
            <a:xfrm>
              <a:off x="5235935" y="4300140"/>
              <a:ext cx="1164970" cy="1068580"/>
            </a:xfrm>
            <a:prstGeom prst="ellipse">
              <a:avLst/>
            </a:prstGeom>
            <a:ln w="63500" cap="rnd">
              <a:solidFill>
                <a:schemeClr val="accent2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CDF3EEC-3A1E-49C0-877E-93AED9DB4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-29575" t="-3515" r="-29930" b="8455"/>
            <a:stretch/>
          </p:blipFill>
          <p:spPr>
            <a:xfrm>
              <a:off x="5211238" y="5598223"/>
              <a:ext cx="1186047" cy="1145618"/>
            </a:xfrm>
            <a:prstGeom prst="ellipse">
              <a:avLst/>
            </a:prstGeom>
            <a:ln w="63500" cap="rnd">
              <a:solidFill>
                <a:schemeClr val="accent2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7" name="E1E4B5FB">
            <a:hlinkClick r:id="" action="ppaction://media"/>
            <a:extLst>
              <a:ext uri="{FF2B5EF4-FFF2-40B4-BE49-F238E27FC236}">
                <a16:creationId xmlns:a16="http://schemas.microsoft.com/office/drawing/2014/main" id="{DDA2780A-F515-441A-9D55-77ECDC841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22158" y="1601311"/>
            <a:ext cx="810745" cy="810745"/>
          </a:xfrm>
          <a:prstGeom prst="rect">
            <a:avLst/>
          </a:prstGeom>
        </p:spPr>
      </p:pic>
      <p:pic>
        <p:nvPicPr>
          <p:cNvPr id="18" name="5EA23FC0">
            <a:hlinkClick r:id="" action="ppaction://media"/>
            <a:extLst>
              <a:ext uri="{FF2B5EF4-FFF2-40B4-BE49-F238E27FC236}">
                <a16:creationId xmlns:a16="http://schemas.microsoft.com/office/drawing/2014/main" id="{6901B7A2-715F-4094-91A1-918D6676C9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98063" y="5905500"/>
            <a:ext cx="734840" cy="734840"/>
          </a:xfrm>
          <a:prstGeom prst="rect">
            <a:avLst/>
          </a:prstGeom>
        </p:spPr>
      </p:pic>
      <p:pic>
        <p:nvPicPr>
          <p:cNvPr id="19" name="AD63BCC1">
            <a:hlinkClick r:id="" action="ppaction://media"/>
            <a:extLst>
              <a:ext uri="{FF2B5EF4-FFF2-40B4-BE49-F238E27FC236}">
                <a16:creationId xmlns:a16="http://schemas.microsoft.com/office/drawing/2014/main" id="{8B69CD99-C67E-4969-B54C-D48D807532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98063" y="4437965"/>
            <a:ext cx="792929" cy="792929"/>
          </a:xfrm>
          <a:prstGeom prst="rect">
            <a:avLst/>
          </a:prstGeom>
        </p:spPr>
      </p:pic>
      <p:pic>
        <p:nvPicPr>
          <p:cNvPr id="20" name="FA1E7BCE">
            <a:hlinkClick r:id="" action="ppaction://media"/>
            <a:extLst>
              <a:ext uri="{FF2B5EF4-FFF2-40B4-BE49-F238E27FC236}">
                <a16:creationId xmlns:a16="http://schemas.microsoft.com/office/drawing/2014/main" id="{47BD281D-42B7-4D36-A754-7F16161D473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39974" y="3008954"/>
            <a:ext cx="792929" cy="7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0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8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CA641E-2A85-436B-96D9-DF4BCAC43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59" y="74785"/>
            <a:ext cx="1606061" cy="976286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2E030C1-5329-4ABD-8394-6CAF91221B83}"/>
              </a:ext>
            </a:extLst>
          </p:cNvPr>
          <p:cNvSpPr txBox="1">
            <a:spLocks/>
          </p:cNvSpPr>
          <p:nvPr/>
        </p:nvSpPr>
        <p:spPr>
          <a:xfrm>
            <a:off x="34119" y="11140"/>
            <a:ext cx="10309389" cy="129614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prstMaterial="matte">
              <a:bevelB w="38100" h="38100"/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</a:rPr>
              <a:t>Focus: Vocal qualities/resonance</a:t>
            </a:r>
            <a:endParaRPr lang="en-US" sz="3600" b="1" dirty="0">
              <a:solidFill>
                <a:schemeClr val="bg1"/>
              </a:solidFill>
              <a:latin typeface="Arial" pitchFamily="34" charset="0"/>
            </a:endParaRPr>
          </a:p>
          <a:p>
            <a:pPr algn="l">
              <a:spcBef>
                <a:spcPct val="0"/>
              </a:spcBef>
            </a:pP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0EAC9-62B3-4373-ACBD-08D128440964}"/>
              </a:ext>
            </a:extLst>
          </p:cNvPr>
          <p:cNvSpPr txBox="1"/>
          <p:nvPr/>
        </p:nvSpPr>
        <p:spPr>
          <a:xfrm>
            <a:off x="143955" y="1470065"/>
            <a:ext cx="2868532" cy="2314039"/>
          </a:xfrm>
          <a:prstGeom prst="foldedCorne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Try to sing these Christmas ‘jingles’ in the same different voices.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E03795-B589-4B9E-9BE2-1F03C2DFAC0F}"/>
              </a:ext>
            </a:extLst>
          </p:cNvPr>
          <p:cNvSpPr/>
          <p:nvPr/>
        </p:nvSpPr>
        <p:spPr>
          <a:xfrm>
            <a:off x="1993562" y="507911"/>
            <a:ext cx="8204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5400" b="1" cap="none" spc="0" dirty="0">
                <a:ln/>
                <a:solidFill>
                  <a:schemeClr val="accent4"/>
                </a:solidFill>
                <a:effectLst/>
              </a:rPr>
              <a:t>Christmas Silly Singing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B43158-7708-4DF3-B8E4-90A8F64AD915}"/>
              </a:ext>
            </a:extLst>
          </p:cNvPr>
          <p:cNvSpPr txBox="1"/>
          <p:nvPr/>
        </p:nvSpPr>
        <p:spPr>
          <a:xfrm>
            <a:off x="4920173" y="1791404"/>
            <a:ext cx="7096347" cy="489364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</a:rPr>
              <a:t>Father Christmas	  </a:t>
            </a:r>
            <a:r>
              <a:rPr lang="en-GB" sz="2000" b="1" dirty="0">
                <a:solidFill>
                  <a:srgbClr val="006600"/>
                </a:solidFill>
              </a:rPr>
              <a:t>Sing ‘Ho, Ho, Ho, its Christmas!’</a:t>
            </a:r>
            <a:endParaRPr lang="en-GB" sz="2400" b="1" dirty="0">
              <a:solidFill>
                <a:srgbClr val="006600"/>
              </a:solidFill>
            </a:endParaRPr>
          </a:p>
          <a:p>
            <a:endParaRPr lang="en-GB" sz="2400" b="1" dirty="0">
              <a:solidFill>
                <a:schemeClr val="accent2"/>
              </a:solidFill>
            </a:endParaRPr>
          </a:p>
          <a:p>
            <a:endParaRPr lang="en-GB" sz="2400" b="1" dirty="0">
              <a:solidFill>
                <a:schemeClr val="accent2"/>
              </a:solidFill>
            </a:endParaRPr>
          </a:p>
          <a:p>
            <a:endParaRPr lang="en-GB" sz="2400" b="1" dirty="0">
              <a:solidFill>
                <a:schemeClr val="accent2"/>
              </a:solidFill>
            </a:endParaRPr>
          </a:p>
          <a:p>
            <a:r>
              <a:rPr lang="en-GB" sz="2400" b="1" dirty="0">
                <a:solidFill>
                  <a:schemeClr val="accent2"/>
                </a:solidFill>
              </a:rPr>
              <a:t>Mrs Christmas		 </a:t>
            </a:r>
            <a:r>
              <a:rPr lang="en-GB" sz="2000" b="1" dirty="0">
                <a:solidFill>
                  <a:srgbClr val="006600"/>
                </a:solidFill>
              </a:rPr>
              <a:t>Sing ‘Jingle Bells’</a:t>
            </a:r>
            <a:endParaRPr lang="en-GB" sz="2400" b="1" dirty="0">
              <a:solidFill>
                <a:schemeClr val="accent2"/>
              </a:solidFill>
            </a:endParaRPr>
          </a:p>
          <a:p>
            <a:endParaRPr lang="en-GB" sz="2400" b="1" dirty="0">
              <a:solidFill>
                <a:schemeClr val="accent2"/>
              </a:solidFill>
            </a:endParaRPr>
          </a:p>
          <a:p>
            <a:endParaRPr lang="en-GB" sz="2400" b="1" dirty="0">
              <a:solidFill>
                <a:schemeClr val="accent2"/>
              </a:solidFill>
            </a:endParaRPr>
          </a:p>
          <a:p>
            <a:endParaRPr lang="en-GB" sz="2400" b="1" dirty="0">
              <a:solidFill>
                <a:schemeClr val="accent2"/>
              </a:solidFill>
            </a:endParaRPr>
          </a:p>
          <a:p>
            <a:r>
              <a:rPr lang="en-GB" sz="2400" b="1" dirty="0">
                <a:solidFill>
                  <a:schemeClr val="accent2"/>
                </a:solidFill>
              </a:rPr>
              <a:t>Christmas Elf		</a:t>
            </a:r>
            <a:r>
              <a:rPr lang="en-GB" sz="2400" b="1" dirty="0">
                <a:solidFill>
                  <a:srgbClr val="006600"/>
                </a:solidFill>
              </a:rPr>
              <a:t> </a:t>
            </a:r>
            <a:r>
              <a:rPr lang="en-GB" sz="2000" b="1" dirty="0">
                <a:solidFill>
                  <a:srgbClr val="006600"/>
                </a:solidFill>
              </a:rPr>
              <a:t>Sing ‘Rudolph’</a:t>
            </a:r>
            <a:endParaRPr lang="en-GB" sz="2400" b="1" dirty="0">
              <a:solidFill>
                <a:schemeClr val="accent2"/>
              </a:solidFill>
            </a:endParaRPr>
          </a:p>
          <a:p>
            <a:endParaRPr lang="en-GB" sz="2400" b="1" dirty="0">
              <a:solidFill>
                <a:schemeClr val="accent2"/>
              </a:solidFill>
            </a:endParaRPr>
          </a:p>
          <a:p>
            <a:endParaRPr lang="en-GB" sz="2400" b="1" dirty="0">
              <a:solidFill>
                <a:schemeClr val="accent2"/>
              </a:solidFill>
            </a:endParaRPr>
          </a:p>
          <a:p>
            <a:endParaRPr lang="en-GB" sz="2400" b="1" dirty="0">
              <a:solidFill>
                <a:schemeClr val="accent2"/>
              </a:solidFill>
            </a:endParaRPr>
          </a:p>
          <a:p>
            <a:r>
              <a:rPr lang="en-GB" sz="2400" b="1" dirty="0">
                <a:solidFill>
                  <a:schemeClr val="accent2"/>
                </a:solidFill>
              </a:rPr>
              <a:t>Christmas Fairy 	 </a:t>
            </a:r>
            <a:r>
              <a:rPr lang="en-GB" sz="2000" b="1" dirty="0">
                <a:solidFill>
                  <a:srgbClr val="006600"/>
                </a:solidFill>
              </a:rPr>
              <a:t>Sing ‘Ding dong’</a:t>
            </a:r>
            <a:endParaRPr lang="en-GB" sz="2400" b="1" dirty="0">
              <a:solidFill>
                <a:schemeClr val="accent2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9576D9-873C-4AAF-A5B1-A3BD7D37E8E9}"/>
              </a:ext>
            </a:extLst>
          </p:cNvPr>
          <p:cNvGrpSpPr/>
          <p:nvPr/>
        </p:nvGrpSpPr>
        <p:grpSpPr>
          <a:xfrm>
            <a:off x="3544363" y="1672652"/>
            <a:ext cx="1189667" cy="5131150"/>
            <a:chOff x="3210988" y="1550779"/>
            <a:chExt cx="1189667" cy="513115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C09BD5-45D9-4AAF-A2B7-6F18EFD0C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5916" t="-6242" r="-13745" b="-5336"/>
            <a:stretch/>
          </p:blipFill>
          <p:spPr>
            <a:xfrm>
              <a:off x="3237071" y="1550779"/>
              <a:ext cx="1159964" cy="1145618"/>
            </a:xfrm>
            <a:prstGeom prst="ellipse">
              <a:avLst/>
            </a:prstGeom>
            <a:ln w="63500" cap="rnd">
              <a:solidFill>
                <a:schemeClr val="accent2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63A39E9-8C57-4391-AB98-ABC129198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37722" t="3370" r="35807" b="62563"/>
            <a:stretch/>
          </p:blipFill>
          <p:spPr>
            <a:xfrm>
              <a:off x="3235685" y="2925900"/>
              <a:ext cx="1161350" cy="1082825"/>
            </a:xfrm>
            <a:prstGeom prst="ellipse">
              <a:avLst/>
            </a:prstGeom>
            <a:ln w="63500" cap="rnd">
              <a:solidFill>
                <a:schemeClr val="accent2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418840-F91E-4BB4-AC08-18C563795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821" t="-14311" r="1821" b="14311"/>
            <a:stretch/>
          </p:blipFill>
          <p:spPr>
            <a:xfrm>
              <a:off x="3235685" y="4238228"/>
              <a:ext cx="1164970" cy="1068580"/>
            </a:xfrm>
            <a:prstGeom prst="ellipse">
              <a:avLst/>
            </a:prstGeom>
            <a:ln w="63500" cap="rnd">
              <a:solidFill>
                <a:schemeClr val="accent2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3D4F41D-7FDE-41E1-B8F7-168FC40AF4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-29575" t="-3515" r="-29930" b="8455"/>
            <a:stretch/>
          </p:blipFill>
          <p:spPr>
            <a:xfrm>
              <a:off x="3210988" y="5536311"/>
              <a:ext cx="1186047" cy="1145618"/>
            </a:xfrm>
            <a:prstGeom prst="ellipse">
              <a:avLst/>
            </a:prstGeom>
            <a:ln w="63500" cap="rnd">
              <a:solidFill>
                <a:schemeClr val="accent2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4" name="Christmas Silly Singing">
            <a:hlinkClick r:id="" action="ppaction://media"/>
            <a:extLst>
              <a:ext uri="{FF2B5EF4-FFF2-40B4-BE49-F238E27FC236}">
                <a16:creationId xmlns:a16="http://schemas.microsoft.com/office/drawing/2014/main" id="{57A2AC21-56DF-4F5F-8464-84070750C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8486" y="5044736"/>
            <a:ext cx="1487828" cy="148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CA641E-2A85-436B-96D9-DF4BCAC43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59" y="74785"/>
            <a:ext cx="1606061" cy="976286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2E030C1-5329-4ABD-8394-6CAF91221B83}"/>
              </a:ext>
            </a:extLst>
          </p:cNvPr>
          <p:cNvSpPr txBox="1">
            <a:spLocks/>
          </p:cNvSpPr>
          <p:nvPr/>
        </p:nvSpPr>
        <p:spPr>
          <a:xfrm>
            <a:off x="31566" y="0"/>
            <a:ext cx="10309389" cy="6581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prstMaterial="matte">
              <a:bevelB w="38100" h="38100"/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</a:rPr>
              <a:t>Focus: Pitched warm up and diction</a:t>
            </a:r>
            <a:endParaRPr lang="en-US" sz="3600" b="1" dirty="0">
              <a:solidFill>
                <a:schemeClr val="bg1"/>
              </a:solidFill>
              <a:latin typeface="Arial" pitchFamily="34" charset="0"/>
            </a:endParaRPr>
          </a:p>
          <a:p>
            <a:pPr algn="l">
              <a:spcBef>
                <a:spcPct val="0"/>
              </a:spcBef>
            </a:pP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56163-B1FC-4B6C-823B-7C99CA7D9437}"/>
              </a:ext>
            </a:extLst>
          </p:cNvPr>
          <p:cNvSpPr txBox="1"/>
          <p:nvPr/>
        </p:nvSpPr>
        <p:spPr>
          <a:xfrm>
            <a:off x="3616204" y="2284065"/>
            <a:ext cx="8400316" cy="156966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</a:rPr>
              <a:t>Call:		Christmas bells are ringing</a:t>
            </a:r>
          </a:p>
          <a:p>
            <a:endParaRPr lang="en-GB" sz="2400" b="1" dirty="0">
              <a:solidFill>
                <a:schemeClr val="accent2"/>
              </a:solidFill>
            </a:endParaRPr>
          </a:p>
          <a:p>
            <a:r>
              <a:rPr lang="en-GB" sz="2400" b="1" dirty="0">
                <a:solidFill>
                  <a:srgbClr val="339966"/>
                </a:solidFill>
              </a:rPr>
              <a:t>Response:   Ding, dong, ding, dong, ding, dong, ding</a:t>
            </a:r>
            <a:r>
              <a:rPr lang="en-GB" sz="2400" b="1" dirty="0">
                <a:solidFill>
                  <a:schemeClr val="accent2"/>
                </a:solidFill>
              </a:rPr>
              <a:t>	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0EAC9-62B3-4373-ACBD-08D128440964}"/>
              </a:ext>
            </a:extLst>
          </p:cNvPr>
          <p:cNvSpPr txBox="1"/>
          <p:nvPr/>
        </p:nvSpPr>
        <p:spPr>
          <a:xfrm>
            <a:off x="217568" y="2284065"/>
            <a:ext cx="2868532" cy="1873270"/>
          </a:xfrm>
          <a:prstGeom prst="foldedCorne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Listen to the call and sing the response</a:t>
            </a:r>
          </a:p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E03795-B589-4B9E-9BE2-1F03C2DFAC0F}"/>
              </a:ext>
            </a:extLst>
          </p:cNvPr>
          <p:cNvSpPr/>
          <p:nvPr/>
        </p:nvSpPr>
        <p:spPr>
          <a:xfrm>
            <a:off x="-37939" y="847619"/>
            <a:ext cx="11959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5400" b="1" cap="none" spc="0" dirty="0">
                <a:ln/>
                <a:solidFill>
                  <a:schemeClr val="accent4"/>
                </a:solidFill>
                <a:effectLst/>
              </a:rPr>
              <a:t>Christmas Bells – Call &amp; Response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B64385-EF05-41D4-B4A6-96B319C7F3B1}"/>
              </a:ext>
            </a:extLst>
          </p:cNvPr>
          <p:cNvSpPr txBox="1"/>
          <p:nvPr/>
        </p:nvSpPr>
        <p:spPr>
          <a:xfrm>
            <a:off x="3616203" y="4575747"/>
            <a:ext cx="8305799" cy="1569660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dirty="0">
                <a:solidFill>
                  <a:srgbClr val="339966"/>
                </a:solidFill>
              </a:rPr>
              <a:t>Pretty presents perfectly packed in patterned paper</a:t>
            </a:r>
          </a:p>
          <a:p>
            <a:endParaRPr lang="en-GB" sz="2400" b="1" dirty="0">
              <a:solidFill>
                <a:srgbClr val="33996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dirty="0">
                <a:solidFill>
                  <a:srgbClr val="339966"/>
                </a:solidFill>
              </a:rPr>
              <a:t>Santa’s Sleigh Shoots Swiftly speeding through the Starry Sky</a:t>
            </a:r>
            <a:endParaRPr lang="en-GB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A712C-C58A-4AA0-B610-1CD50775E5C9}"/>
              </a:ext>
            </a:extLst>
          </p:cNvPr>
          <p:cNvSpPr txBox="1"/>
          <p:nvPr/>
        </p:nvSpPr>
        <p:spPr>
          <a:xfrm>
            <a:off x="217568" y="4992457"/>
            <a:ext cx="2868532" cy="991731"/>
          </a:xfrm>
          <a:prstGeom prst="foldedCorne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Try these tongue twisters</a:t>
            </a:r>
          </a:p>
        </p:txBody>
      </p:sp>
      <p:pic>
        <p:nvPicPr>
          <p:cNvPr id="3" name="Christmas Bells Are Ringing">
            <a:hlinkClick r:id="" action="ppaction://media"/>
            <a:extLst>
              <a:ext uri="{FF2B5EF4-FFF2-40B4-BE49-F238E27FC236}">
                <a16:creationId xmlns:a16="http://schemas.microsoft.com/office/drawing/2014/main" id="{C66E152F-DC5F-47DB-8544-CC8055CA8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4567" y="3068895"/>
            <a:ext cx="919406" cy="9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5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0</TotalTime>
  <Words>638</Words>
  <Application>Microsoft Office PowerPoint</Application>
  <PresentationFormat>Widescreen</PresentationFormat>
  <Paragraphs>71</Paragraphs>
  <Slides>6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Rockwell</vt:lpstr>
      <vt:lpstr>Rockwell Condensed</vt:lpstr>
      <vt:lpstr>Wingdings</vt:lpstr>
      <vt:lpstr>Wood Type</vt:lpstr>
      <vt:lpstr>   Christmas Warmups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WCET -  Lesson 1   Call and Response</dc:title>
  <dc:creator>Stephanie Miller</dc:creator>
  <cp:lastModifiedBy>Stephanie Miller</cp:lastModifiedBy>
  <cp:revision>83</cp:revision>
  <dcterms:created xsi:type="dcterms:W3CDTF">2020-11-08T23:17:56Z</dcterms:created>
  <dcterms:modified xsi:type="dcterms:W3CDTF">2020-12-03T23:31:07Z</dcterms:modified>
</cp:coreProperties>
</file>