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4" r:id="rId1"/>
  </p:sldMasterIdLst>
  <p:notesMasterIdLst>
    <p:notesMasterId r:id="rId8"/>
  </p:notesMasterIdLst>
  <p:sldIdLst>
    <p:sldId id="256" r:id="rId2"/>
    <p:sldId id="280" r:id="rId3"/>
    <p:sldId id="335" r:id="rId4"/>
    <p:sldId id="334" r:id="rId5"/>
    <p:sldId id="337" r:id="rId6"/>
    <p:sldId id="336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006600"/>
    <a:srgbClr val="40BAD2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6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0832B-DF3C-47B7-BE24-B393F17BCA86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822D0-899C-4D2D-AA12-C351CF470B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42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2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243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167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65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3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87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32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387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19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011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2/9/2021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83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4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54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14339-FD46-4D2E-9E3F-1DDA0F128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2086" y="912934"/>
            <a:ext cx="8206036" cy="1326934"/>
          </a:xfrm>
          <a:effectLst>
            <a:glow rad="127000">
              <a:schemeClr val="bg2"/>
            </a:glow>
          </a:effectLst>
        </p:spPr>
        <p:txBody>
          <a:bodyPr>
            <a:normAutofit fontScale="90000"/>
          </a:bodyPr>
          <a:lstStyle/>
          <a:p>
            <a:br>
              <a:rPr lang="en-GB" sz="6000" i="1" dirty="0"/>
            </a:br>
            <a:br>
              <a:rPr lang="en-GB" i="1" dirty="0"/>
            </a:br>
            <a:br>
              <a:rPr lang="en-GB" i="1" dirty="0"/>
            </a:br>
            <a:r>
              <a:rPr lang="en-GB" sz="11100" b="1" cap="none" dirty="0">
                <a:solidFill>
                  <a:schemeClr val="accent1">
                    <a:lumMod val="75000"/>
                  </a:schemeClr>
                </a:solidFill>
                <a:latin typeface="Montserrat Alternates" panose="00000500000000000000" pitchFamily="2" charset="0"/>
              </a:rPr>
              <a:t>Memories</a:t>
            </a:r>
            <a:br>
              <a:rPr lang="en-GB" dirty="0"/>
            </a:br>
            <a:r>
              <a:rPr lang="en-GB" dirty="0">
                <a:latin typeface="Montserrat Alternates" panose="00000500000000000000" pitchFamily="2" charset="0"/>
              </a:rPr>
              <a:t>Warmups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592940-4EC8-4BBB-8E74-9F8C67DDE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5177" y="5733419"/>
            <a:ext cx="4609651" cy="914400"/>
          </a:xfrm>
        </p:spPr>
        <p:txBody>
          <a:bodyPr>
            <a:normAutofit fontScale="92500"/>
          </a:bodyPr>
          <a:lstStyle/>
          <a:p>
            <a:r>
              <a:rPr lang="en-GB" b="1" dirty="0">
                <a:latin typeface="ABeeZee" panose="02000000000000000000" pitchFamily="2" charset="0"/>
              </a:rPr>
              <a:t>Hull Music Service</a:t>
            </a:r>
          </a:p>
          <a:p>
            <a:r>
              <a:rPr lang="en-GB" b="1" i="1" dirty="0">
                <a:latin typeface="ABeeZee" panose="02000000000000000000" pitchFamily="2" charset="0"/>
              </a:rPr>
              <a:t>Putting Music At  The Heart Of Hull</a:t>
            </a:r>
          </a:p>
          <a:p>
            <a:endParaRPr lang="en-GB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4A0F4E-493D-4A53-9FBE-8F46FCD6C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71" y="1626485"/>
            <a:ext cx="2521054" cy="233874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accent2"/>
            </a:solidFill>
          </a:ln>
          <a:effectLst>
            <a:glow rad="139700">
              <a:schemeClr val="accent1">
                <a:lumMod val="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12E0A8-B1A5-44A7-8696-9B5FB871E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13" y="5712006"/>
            <a:ext cx="1573064" cy="95722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4916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CA641E-2A85-436B-96D9-DF4BCAC43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59" y="74785"/>
            <a:ext cx="1606061" cy="976286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2E030C1-5329-4ABD-8394-6CAF91221B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447368" cy="58969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prstMaterial="matte">
              <a:bevelB w="38100" h="38100"/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BeeZee" panose="02000000000000000000" pitchFamily="2" charset="0"/>
              </a:rPr>
              <a:t>Focus: body/mind coordination</a:t>
            </a:r>
            <a:endParaRPr lang="en-US" b="1" dirty="0">
              <a:ln>
                <a:solidFill>
                  <a:srgbClr val="7030A0"/>
                </a:solidFill>
              </a:ln>
              <a:solidFill>
                <a:schemeClr val="accent1">
                  <a:lumMod val="50000"/>
                </a:schemeClr>
              </a:solidFill>
              <a:latin typeface="ABeeZee" panose="02000000000000000000" pitchFamily="2" charset="0"/>
            </a:endParaRPr>
          </a:p>
          <a:p>
            <a:pPr algn="l">
              <a:spcBef>
                <a:spcPct val="0"/>
              </a:spcBef>
            </a:pPr>
            <a:endParaRPr lang="en-US" sz="3600" b="1" dirty="0">
              <a:solidFill>
                <a:srgbClr val="7030A0"/>
              </a:solidFill>
              <a:latin typeface="ABeeZee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656163-B1FC-4B6C-823B-7C99CA7D9437}"/>
              </a:ext>
            </a:extLst>
          </p:cNvPr>
          <p:cNvSpPr txBox="1"/>
          <p:nvPr/>
        </p:nvSpPr>
        <p:spPr>
          <a:xfrm>
            <a:off x="3892429" y="2207695"/>
            <a:ext cx="3732333" cy="4031873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Left Foot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Right Foot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Left Knee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Right Knee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Hips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Belly Button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Chest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Fingers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E03795-B589-4B9E-9BE2-1F03C2DFAC0F}"/>
              </a:ext>
            </a:extLst>
          </p:cNvPr>
          <p:cNvSpPr/>
          <p:nvPr/>
        </p:nvSpPr>
        <p:spPr>
          <a:xfrm>
            <a:off x="3774231" y="844697"/>
            <a:ext cx="67794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6600" b="1" cap="none" spc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latin typeface="Montserrat Alternates" panose="00000500000000000000" pitchFamily="2" charset="0"/>
              </a:rPr>
              <a:t>Wiggly Circles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D83317-230D-4E96-A380-AFE58F851292}"/>
              </a:ext>
            </a:extLst>
          </p:cNvPr>
          <p:cNvSpPr txBox="1"/>
          <p:nvPr/>
        </p:nvSpPr>
        <p:spPr>
          <a:xfrm>
            <a:off x="8016755" y="2207696"/>
            <a:ext cx="3789483" cy="4031873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  Left Wrist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 Right Wrist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 Left Elbow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 Right Elbow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 Left Shoulder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 Right Shoulder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 Neck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 Nose</a:t>
            </a:r>
          </a:p>
        </p:txBody>
      </p:sp>
      <p:pic>
        <p:nvPicPr>
          <p:cNvPr id="6" name="Memories (Instrumental)">
            <a:hlinkClick r:id="" action="ppaction://media"/>
            <a:extLst>
              <a:ext uri="{FF2B5EF4-FFF2-40B4-BE49-F238E27FC236}">
                <a16:creationId xmlns:a16="http://schemas.microsoft.com/office/drawing/2014/main" id="{43DEDD9C-1A52-4D8D-B86F-E13688DFA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616" y="1202294"/>
            <a:ext cx="1068123" cy="106812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A158DD5-25D6-4673-8D59-41B958D73AC8}"/>
              </a:ext>
            </a:extLst>
          </p:cNvPr>
          <p:cNvGrpSpPr/>
          <p:nvPr/>
        </p:nvGrpSpPr>
        <p:grpSpPr>
          <a:xfrm>
            <a:off x="201447" y="2360690"/>
            <a:ext cx="2868532" cy="3878878"/>
            <a:chOff x="179467" y="2036246"/>
            <a:chExt cx="2868532" cy="38788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50EAC9-62B3-4373-ACBD-08D128440964}"/>
                </a:ext>
              </a:extLst>
            </p:cNvPr>
            <p:cNvSpPr txBox="1"/>
            <p:nvPr/>
          </p:nvSpPr>
          <p:spPr>
            <a:xfrm>
              <a:off x="179467" y="2036246"/>
              <a:ext cx="2868532" cy="3878878"/>
            </a:xfrm>
            <a:prstGeom prst="foldedCorne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098985-ABC3-417C-8D4A-3523E0274C14}"/>
                </a:ext>
              </a:extLst>
            </p:cNvPr>
            <p:cNvSpPr txBox="1"/>
            <p:nvPr/>
          </p:nvSpPr>
          <p:spPr>
            <a:xfrm>
              <a:off x="264868" y="2090240"/>
              <a:ext cx="2783131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b="1" dirty="0">
                  <a:ln>
                    <a:solidFill>
                      <a:schemeClr val="bg2"/>
                    </a:solidFill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latin typeface="ABeeZee" panose="02000000000000000000" pitchFamily="2" charset="0"/>
                </a:rPr>
                <a:t>Play the backing track above.</a:t>
              </a: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r>
                <a:rPr lang="en-GB" sz="2400" b="1" dirty="0">
                  <a:ln>
                    <a:solidFill>
                      <a:schemeClr val="bg2"/>
                    </a:solidFill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latin typeface="ABeeZee" panose="02000000000000000000" pitchFamily="2" charset="0"/>
                </a:rPr>
                <a:t>Gently make circles with each body part in time to the music.  </a:t>
              </a: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r>
                <a:rPr lang="en-GB" sz="2400" b="1" dirty="0">
                  <a:ln>
                    <a:solidFill>
                      <a:schemeClr val="bg2"/>
                    </a:solidFill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latin typeface="ABeeZee" panose="02000000000000000000" pitchFamily="2" charset="0"/>
                </a:rPr>
                <a:t>Make each action last 8 beats.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89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CA641E-2A85-436B-96D9-DF4BCAC43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59" y="74785"/>
            <a:ext cx="1606061" cy="976286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2E030C1-5329-4ABD-8394-6CAF91221B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447368" cy="58969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prstMaterial="matte">
              <a:bevelB w="38100" h="38100"/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BeeZee" panose="02000000000000000000" pitchFamily="2" charset="0"/>
              </a:rPr>
              <a:t>Focus: gentle vocal warm up</a:t>
            </a:r>
            <a:endParaRPr lang="en-US" b="1" dirty="0">
              <a:ln>
                <a:solidFill>
                  <a:srgbClr val="7030A0"/>
                </a:solidFill>
              </a:ln>
              <a:solidFill>
                <a:schemeClr val="accent1">
                  <a:lumMod val="50000"/>
                </a:schemeClr>
              </a:solidFill>
              <a:latin typeface="ABeeZee" panose="02000000000000000000" pitchFamily="2" charset="0"/>
            </a:endParaRPr>
          </a:p>
          <a:p>
            <a:pPr algn="l">
              <a:spcBef>
                <a:spcPct val="0"/>
              </a:spcBef>
            </a:pPr>
            <a:endParaRPr lang="en-US" sz="3600" b="1" dirty="0">
              <a:solidFill>
                <a:srgbClr val="7030A0"/>
              </a:solidFill>
              <a:latin typeface="ABeeZee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656163-B1FC-4B6C-823B-7C99CA7D9437}"/>
              </a:ext>
            </a:extLst>
          </p:cNvPr>
          <p:cNvSpPr txBox="1"/>
          <p:nvPr/>
        </p:nvSpPr>
        <p:spPr>
          <a:xfrm>
            <a:off x="4071572" y="1687563"/>
            <a:ext cx="7182582" cy="4833503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3200" b="1" kern="2000" dirty="0" err="1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Shhh</a:t>
            </a:r>
            <a:r>
              <a:rPr lang="en-GB" sz="3200" b="1" kern="2000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 – </a:t>
            </a:r>
            <a:r>
              <a:rPr lang="en-GB" sz="3200" b="1" i="1" kern="2000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like a gentle breeze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3200" b="1" kern="2000" dirty="0" err="1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Ssss</a:t>
            </a:r>
            <a:r>
              <a:rPr lang="en-GB" sz="3200" b="1" kern="2000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 – </a:t>
            </a:r>
            <a:r>
              <a:rPr lang="en-GB" sz="3200" b="1" i="1" kern="2000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like water running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3200" b="1" i="1" kern="2000" dirty="0" err="1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Vvvv</a:t>
            </a:r>
            <a:r>
              <a:rPr lang="en-GB" sz="3200" b="1" i="1" kern="2000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 – like a motor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3200" b="1" i="1" kern="2000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Zzzz – like a buzzing fly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3200" b="1" i="1" kern="2000" dirty="0" err="1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Mmm</a:t>
            </a:r>
            <a:r>
              <a:rPr lang="en-GB" sz="3200" b="1" i="1" kern="2000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 – Slide voice up and down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3200" b="1" i="1" kern="2000" dirty="0" err="1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Oooh</a:t>
            </a:r>
            <a:r>
              <a:rPr lang="en-GB" sz="3200" b="1" i="1" kern="2000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 – Slide voice up and down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E03795-B589-4B9E-9BE2-1F03C2DFAC0F}"/>
              </a:ext>
            </a:extLst>
          </p:cNvPr>
          <p:cNvSpPr/>
          <p:nvPr/>
        </p:nvSpPr>
        <p:spPr>
          <a:xfrm>
            <a:off x="4556410" y="429054"/>
            <a:ext cx="53238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7200" b="1" cap="none" spc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latin typeface="Montserrat Alternates" panose="00000500000000000000" pitchFamily="2" charset="0"/>
              </a:rPr>
              <a:t>In and 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B7CDC7-99C2-4592-B1BA-0EFF5DBE70C9}"/>
              </a:ext>
            </a:extLst>
          </p:cNvPr>
          <p:cNvGrpSpPr/>
          <p:nvPr/>
        </p:nvGrpSpPr>
        <p:grpSpPr>
          <a:xfrm>
            <a:off x="227824" y="1029218"/>
            <a:ext cx="2909970" cy="4339650"/>
            <a:chOff x="192656" y="1687563"/>
            <a:chExt cx="2909970" cy="433965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50EAC9-62B3-4373-ACBD-08D128440964}"/>
                </a:ext>
              </a:extLst>
            </p:cNvPr>
            <p:cNvSpPr txBox="1"/>
            <p:nvPr/>
          </p:nvSpPr>
          <p:spPr>
            <a:xfrm>
              <a:off x="192656" y="1687563"/>
              <a:ext cx="2868532" cy="4261604"/>
            </a:xfrm>
            <a:prstGeom prst="foldedCorne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B75030-0573-4B03-8A55-B6D7E9A2C18D}"/>
                </a:ext>
              </a:extLst>
            </p:cNvPr>
            <p:cNvSpPr txBox="1"/>
            <p:nvPr/>
          </p:nvSpPr>
          <p:spPr>
            <a:xfrm>
              <a:off x="234094" y="1687563"/>
              <a:ext cx="2868532" cy="43396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b="1" dirty="0">
                  <a:ln>
                    <a:solidFill>
                      <a:schemeClr val="bg2"/>
                    </a:solidFill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latin typeface="ABeeZee" panose="02000000000000000000" pitchFamily="2" charset="0"/>
                </a:rPr>
                <a:t>Breathe in</a:t>
              </a:r>
            </a:p>
            <a:p>
              <a:r>
                <a:rPr lang="en-GB" b="1" i="1" dirty="0">
                  <a:ln>
                    <a:solidFill>
                      <a:schemeClr val="bg2"/>
                    </a:solidFill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latin typeface="ABeeZee" panose="02000000000000000000" pitchFamily="2" charset="0"/>
                </a:rPr>
                <a:t>(watch you don’t lift your shoulders)</a:t>
              </a: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r>
                <a:rPr lang="en-GB" sz="2400" b="1" dirty="0">
                  <a:ln>
                    <a:solidFill>
                      <a:schemeClr val="bg2"/>
                    </a:solidFill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latin typeface="ABeeZee" panose="02000000000000000000" pitchFamily="2" charset="0"/>
                </a:rPr>
                <a:t>Let your air out to a count of 8 beats.</a:t>
              </a: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r>
                <a:rPr lang="en-GB" sz="2400" b="1" dirty="0">
                  <a:ln>
                    <a:solidFill>
                      <a:schemeClr val="bg2"/>
                    </a:solidFill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latin typeface="ABeeZee" panose="02000000000000000000" pitchFamily="2" charset="0"/>
                </a:rPr>
                <a:t>Work through the different sounds</a:t>
              </a: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r>
                <a:rPr lang="en-GB" sz="2400" b="1" dirty="0">
                  <a:ln>
                    <a:solidFill>
                      <a:schemeClr val="bg2"/>
                    </a:solidFill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latin typeface="ABeeZee" panose="02000000000000000000" pitchFamily="2" charset="0"/>
                </a:rPr>
                <a:t>You can it to music too!</a:t>
              </a:r>
            </a:p>
          </p:txBody>
        </p:sp>
      </p:grpSp>
      <p:pic>
        <p:nvPicPr>
          <p:cNvPr id="6" name="Memories Warmup - In and out">
            <a:hlinkClick r:id="" action="ppaction://media"/>
            <a:extLst>
              <a:ext uri="{FF2B5EF4-FFF2-40B4-BE49-F238E27FC236}">
                <a16:creationId xmlns:a16="http://schemas.microsoft.com/office/drawing/2014/main" id="{985BD84A-D32F-4C40-A5E7-50494E1C7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4467" y="5688623"/>
            <a:ext cx="992677" cy="99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8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CA641E-2A85-436B-96D9-DF4BCAC43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59" y="74785"/>
            <a:ext cx="1606061" cy="976286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2E030C1-5329-4ABD-8394-6CAF91221B83}"/>
              </a:ext>
            </a:extLst>
          </p:cNvPr>
          <p:cNvSpPr txBox="1">
            <a:spLocks/>
          </p:cNvSpPr>
          <p:nvPr/>
        </p:nvSpPr>
        <p:spPr>
          <a:xfrm>
            <a:off x="31566" y="-39565"/>
            <a:ext cx="10309389" cy="6581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prstMaterial="matte">
              <a:bevelB w="38100" h="38100"/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BeeZee" panose="02000000000000000000" pitchFamily="2" charset="0"/>
              </a:rPr>
              <a:t>Focus: pitch and ad lib</a:t>
            </a:r>
          </a:p>
          <a:p>
            <a:pPr algn="l">
              <a:spcBef>
                <a:spcPct val="0"/>
              </a:spcBef>
            </a:pP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8A1455-6431-4F1C-933C-A36C948B4ACC}"/>
              </a:ext>
            </a:extLst>
          </p:cNvPr>
          <p:cNvSpPr txBox="1"/>
          <p:nvPr/>
        </p:nvSpPr>
        <p:spPr>
          <a:xfrm>
            <a:off x="332173" y="3056863"/>
            <a:ext cx="2868532" cy="1873270"/>
          </a:xfrm>
          <a:prstGeom prst="foldedCorner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rPr>
              <a:t>Have a go at singing this pattern to different sounds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A3D98A-E0D4-48D2-A3CF-8A0DEE24144C}"/>
              </a:ext>
            </a:extLst>
          </p:cNvPr>
          <p:cNvGrpSpPr/>
          <p:nvPr/>
        </p:nvGrpSpPr>
        <p:grpSpPr>
          <a:xfrm>
            <a:off x="4033840" y="3056863"/>
            <a:ext cx="7538303" cy="2062103"/>
            <a:chOff x="4016256" y="3558025"/>
            <a:chExt cx="7538303" cy="206210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490F7D-7F35-46E0-BEFC-4A1163A68765}"/>
                </a:ext>
              </a:extLst>
            </p:cNvPr>
            <p:cNvSpPr txBox="1"/>
            <p:nvPr/>
          </p:nvSpPr>
          <p:spPr>
            <a:xfrm>
              <a:off x="4016256" y="3558025"/>
              <a:ext cx="2834418" cy="2062103"/>
            </a:xfrm>
            <a:prstGeom prst="rect">
              <a:avLst/>
            </a:prstGeom>
            <a:solidFill>
              <a:schemeClr val="bg1">
                <a:lumMod val="95000"/>
                <a:alpha val="57000"/>
              </a:schemeClr>
            </a:solidFill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GB" sz="3200" b="1" dirty="0" err="1">
                  <a:solidFill>
                    <a:srgbClr val="002060"/>
                  </a:solidFill>
                  <a:latin typeface="ABeeZee" panose="02000000000000000000" pitchFamily="2" charset="0"/>
                  <a:cs typeface="Calibri Light" panose="020F0302020204030204" pitchFamily="34" charset="0"/>
                </a:rPr>
                <a:t>Oooh</a:t>
              </a:r>
              <a:endPara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endParaRPr>
            </a:p>
            <a:p>
              <a:r>
                <a:rPr lang="en-GB" sz="3200" b="1" dirty="0">
                  <a:solidFill>
                    <a:srgbClr val="002060"/>
                  </a:solidFill>
                  <a:latin typeface="ABeeZee" panose="02000000000000000000" pitchFamily="2" charset="0"/>
                  <a:cs typeface="Calibri Light" panose="020F0302020204030204" pitchFamily="34" charset="0"/>
                </a:rPr>
                <a:t>2. Ahh</a:t>
              </a:r>
            </a:p>
            <a:p>
              <a:r>
                <a:rPr lang="en-GB" sz="3200" b="1" dirty="0">
                  <a:solidFill>
                    <a:srgbClr val="002060"/>
                  </a:solidFill>
                  <a:latin typeface="ABeeZee" panose="02000000000000000000" pitchFamily="2" charset="0"/>
                  <a:cs typeface="Calibri Light" panose="020F0302020204030204" pitchFamily="34" charset="0"/>
                </a:rPr>
                <a:t>3. </a:t>
              </a:r>
              <a:r>
                <a:rPr lang="en-GB" sz="3200" b="1" dirty="0" err="1">
                  <a:solidFill>
                    <a:srgbClr val="002060"/>
                  </a:solidFill>
                  <a:latin typeface="ABeeZee" panose="02000000000000000000" pitchFamily="2" charset="0"/>
                  <a:cs typeface="Calibri Light" panose="020F0302020204030204" pitchFamily="34" charset="0"/>
                </a:rPr>
                <a:t>Eeee</a:t>
              </a:r>
              <a:endPara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endParaRPr>
            </a:p>
            <a:p>
              <a:endPara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B324CF-69B2-47EF-AF9A-721C342CE79B}"/>
                </a:ext>
              </a:extLst>
            </p:cNvPr>
            <p:cNvSpPr txBox="1"/>
            <p:nvPr/>
          </p:nvSpPr>
          <p:spPr>
            <a:xfrm>
              <a:off x="6815505" y="3558025"/>
              <a:ext cx="4739054" cy="2062103"/>
            </a:xfrm>
            <a:prstGeom prst="rect">
              <a:avLst/>
            </a:prstGeom>
            <a:solidFill>
              <a:schemeClr val="bg1">
                <a:lumMod val="95000"/>
                <a:alpha val="57000"/>
              </a:schemeClr>
            </a:solidFill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 startAt="4"/>
              </a:pPr>
              <a:r>
                <a:rPr lang="en-GB" sz="3200" b="1" dirty="0">
                  <a:solidFill>
                    <a:srgbClr val="002060"/>
                  </a:solidFill>
                  <a:latin typeface="ABeeZee" panose="02000000000000000000" pitchFamily="2" charset="0"/>
                  <a:cs typeface="Calibri Light" panose="020F0302020204030204" pitchFamily="34" charset="0"/>
                </a:rPr>
                <a:t>Doo, Doo</a:t>
              </a:r>
            </a:p>
            <a:p>
              <a:r>
                <a:rPr lang="en-GB" sz="3200" b="1" dirty="0">
                  <a:solidFill>
                    <a:srgbClr val="002060"/>
                  </a:solidFill>
                  <a:latin typeface="ABeeZee" panose="02000000000000000000" pitchFamily="2" charset="0"/>
                  <a:cs typeface="Calibri Light" panose="020F0302020204030204" pitchFamily="34" charset="0"/>
                </a:rPr>
                <a:t>5. Do, do </a:t>
              </a:r>
              <a:r>
                <a:rPr lang="en-GB" sz="3200" b="1" dirty="0" err="1">
                  <a:solidFill>
                    <a:srgbClr val="002060"/>
                  </a:solidFill>
                  <a:latin typeface="ABeeZee" panose="02000000000000000000" pitchFamily="2" charset="0"/>
                  <a:cs typeface="Calibri Light" panose="020F0302020204030204" pitchFamily="34" charset="0"/>
                </a:rPr>
                <a:t>do</a:t>
              </a:r>
              <a:r>
                <a:rPr lang="en-GB" sz="3200" b="1" dirty="0">
                  <a:solidFill>
                    <a:srgbClr val="002060"/>
                  </a:solidFill>
                  <a:latin typeface="ABeeZee" panose="02000000000000000000" pitchFamily="2" charset="0"/>
                  <a:cs typeface="Calibri Light" panose="020F0302020204030204" pitchFamily="34" charset="0"/>
                </a:rPr>
                <a:t>, do</a:t>
              </a:r>
            </a:p>
            <a:p>
              <a:r>
                <a:rPr lang="en-GB" sz="3200" b="1" dirty="0">
                  <a:solidFill>
                    <a:srgbClr val="002060"/>
                  </a:solidFill>
                  <a:latin typeface="ABeeZee" panose="02000000000000000000" pitchFamily="2" charset="0"/>
                  <a:cs typeface="Calibri Light" panose="020F0302020204030204" pitchFamily="34" charset="0"/>
                </a:rPr>
                <a:t>6. Memories bring back</a:t>
              </a:r>
            </a:p>
            <a:p>
              <a:endPara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185279-85F0-4B82-9182-94D802E8D37C}"/>
                </a:ext>
              </a:extLst>
            </p:cNvPr>
            <p:cNvSpPr txBox="1"/>
            <p:nvPr/>
          </p:nvSpPr>
          <p:spPr>
            <a:xfrm>
              <a:off x="5059242" y="5185236"/>
              <a:ext cx="61150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 i="1" dirty="0">
                  <a:solidFill>
                    <a:srgbClr val="002060"/>
                  </a:solidFill>
                  <a:latin typeface="ABeeZee" panose="02000000000000000000" pitchFamily="2" charset="0"/>
                  <a:cs typeface="Calibri Light" panose="020F0302020204030204" pitchFamily="34" charset="0"/>
                </a:rPr>
                <a:t>Freestyle – Try making up your own at the end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86CADC5-7A01-4809-9E0D-081DE393C99F}"/>
              </a:ext>
            </a:extLst>
          </p:cNvPr>
          <p:cNvSpPr txBox="1"/>
          <p:nvPr/>
        </p:nvSpPr>
        <p:spPr>
          <a:xfrm>
            <a:off x="4188541" y="1322459"/>
            <a:ext cx="69857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cap="none" spc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latin typeface="Montserrat Alternates" panose="00000500000000000000" pitchFamily="2" charset="0"/>
              </a:rPr>
              <a:t>Pachelbel’s Ad Lib</a:t>
            </a:r>
          </a:p>
        </p:txBody>
      </p:sp>
      <p:pic>
        <p:nvPicPr>
          <p:cNvPr id="31" name="Memories Warmup - Pachelbel's Ad lib">
            <a:hlinkClick r:id="" action="ppaction://media"/>
            <a:extLst>
              <a:ext uri="{FF2B5EF4-FFF2-40B4-BE49-F238E27FC236}">
                <a16:creationId xmlns:a16="http://schemas.microsoft.com/office/drawing/2014/main" id="{7113B130-1356-4CCE-9DB7-5757F39E36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7124" y="5413132"/>
            <a:ext cx="894495" cy="89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5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CA641E-2A85-436B-96D9-DF4BCAC431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59" y="74785"/>
            <a:ext cx="1606061" cy="976286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2E030C1-5329-4ABD-8394-6CAF91221B83}"/>
              </a:ext>
            </a:extLst>
          </p:cNvPr>
          <p:cNvSpPr txBox="1">
            <a:spLocks/>
          </p:cNvSpPr>
          <p:nvPr/>
        </p:nvSpPr>
        <p:spPr>
          <a:xfrm>
            <a:off x="31566" y="-39565"/>
            <a:ext cx="10309389" cy="6581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prstMaterial="matte">
              <a:bevelB w="38100" h="38100"/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BeeZee" panose="02000000000000000000" pitchFamily="2" charset="0"/>
              </a:rPr>
              <a:t>Focus: diction</a:t>
            </a:r>
          </a:p>
          <a:p>
            <a:pPr algn="l">
              <a:spcBef>
                <a:spcPct val="0"/>
              </a:spcBef>
            </a:pPr>
            <a:endParaRPr lang="en-US" b="1" dirty="0">
              <a:solidFill>
                <a:srgbClr val="7030A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9F19DC4-6309-42D5-9C80-F175E39C75D4}"/>
              </a:ext>
            </a:extLst>
          </p:cNvPr>
          <p:cNvGrpSpPr/>
          <p:nvPr/>
        </p:nvGrpSpPr>
        <p:grpSpPr>
          <a:xfrm>
            <a:off x="491016" y="3308730"/>
            <a:ext cx="2937708" cy="1873270"/>
            <a:chOff x="341547" y="4636369"/>
            <a:chExt cx="2937708" cy="187327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0A712C-C58A-4AA0-B610-1CD50775E5C9}"/>
                </a:ext>
              </a:extLst>
            </p:cNvPr>
            <p:cNvSpPr txBox="1"/>
            <p:nvPr/>
          </p:nvSpPr>
          <p:spPr>
            <a:xfrm>
              <a:off x="341547" y="4636369"/>
              <a:ext cx="2868532" cy="1873270"/>
            </a:xfrm>
            <a:prstGeom prst="foldedCorne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/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/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/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bg2"/>
                  </a:solidFill>
                </a:ln>
                <a:solidFill>
                  <a:schemeClr val="tx2"/>
                </a:solidFill>
                <a:latin typeface="ABeeZee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646E1D-67B1-45D5-9EF1-A6FF97B1BB5B}"/>
                </a:ext>
              </a:extLst>
            </p:cNvPr>
            <p:cNvSpPr txBox="1"/>
            <p:nvPr/>
          </p:nvSpPr>
          <p:spPr>
            <a:xfrm>
              <a:off x="341547" y="4757396"/>
              <a:ext cx="2937708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 dirty="0">
                  <a:ln>
                    <a:solidFill>
                      <a:schemeClr val="tx2">
                        <a:lumMod val="20000"/>
                        <a:lumOff val="80000"/>
                      </a:schemeClr>
                    </a:solidFill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latin typeface="ABeeZee" panose="02000000000000000000" pitchFamily="2" charset="0"/>
                </a:rPr>
                <a:t>Try chanting this tricky line from the song.</a:t>
              </a:r>
            </a:p>
            <a:p>
              <a:r>
                <a:rPr lang="en-GB" sz="2000" b="1" dirty="0">
                  <a:ln>
                    <a:solidFill>
                      <a:schemeClr val="tx2">
                        <a:lumMod val="20000"/>
                        <a:lumOff val="80000"/>
                      </a:schemeClr>
                    </a:solidFill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latin typeface="ABeeZee" panose="02000000000000000000" pitchFamily="2" charset="0"/>
                </a:rPr>
                <a:t>  </a:t>
              </a:r>
            </a:p>
            <a:p>
              <a:r>
                <a:rPr lang="en-GB" sz="2000" b="1" dirty="0">
                  <a:ln>
                    <a:solidFill>
                      <a:schemeClr val="tx2">
                        <a:lumMod val="20000"/>
                        <a:lumOff val="80000"/>
                      </a:schemeClr>
                    </a:solidFill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latin typeface="ABeeZee" panose="02000000000000000000" pitchFamily="2" charset="0"/>
                </a:rPr>
                <a:t>How fast can you say it?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7E088E1-6812-4701-871E-254EC52A9744}"/>
              </a:ext>
            </a:extLst>
          </p:cNvPr>
          <p:cNvSpPr txBox="1"/>
          <p:nvPr/>
        </p:nvSpPr>
        <p:spPr>
          <a:xfrm>
            <a:off x="4019186" y="3308730"/>
            <a:ext cx="7743458" cy="1569660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The dreams bring back all the memories and the memories bring back</a:t>
            </a:r>
          </a:p>
          <a:p>
            <a:r>
              <a:rPr lang="en-GB" sz="3200" b="1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Memories bring back you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6CADC5-7A01-4809-9E0D-081DE393C99F}"/>
              </a:ext>
            </a:extLst>
          </p:cNvPr>
          <p:cNvSpPr txBox="1"/>
          <p:nvPr/>
        </p:nvSpPr>
        <p:spPr>
          <a:xfrm>
            <a:off x="3803561" y="1611810"/>
            <a:ext cx="70244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cap="none" spc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latin typeface="Montserrat Alternates" panose="00000500000000000000" pitchFamily="2" charset="0"/>
              </a:rPr>
              <a:t>Tongue Twister</a:t>
            </a:r>
          </a:p>
        </p:txBody>
      </p:sp>
    </p:spTree>
    <p:extLst>
      <p:ext uri="{BB962C8B-B14F-4D97-AF65-F5344CB8AC3E}">
        <p14:creationId xmlns:p14="http://schemas.microsoft.com/office/powerpoint/2010/main" val="2953890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CA641E-2A85-436B-96D9-DF4BCAC43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59" y="74785"/>
            <a:ext cx="1606061" cy="976286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2E030C1-5329-4ABD-8394-6CAF91221B83}"/>
              </a:ext>
            </a:extLst>
          </p:cNvPr>
          <p:cNvSpPr txBox="1">
            <a:spLocks/>
          </p:cNvSpPr>
          <p:nvPr/>
        </p:nvSpPr>
        <p:spPr>
          <a:xfrm>
            <a:off x="0" y="-39566"/>
            <a:ext cx="6447368" cy="58969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prstMaterial="matte">
              <a:bevelB w="38100" h="38100"/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BeeZee" panose="02000000000000000000" pitchFamily="2" charset="0"/>
              </a:rPr>
              <a:t>Focus: warm up song</a:t>
            </a:r>
            <a:endParaRPr lang="en-US" b="1" dirty="0">
              <a:ln>
                <a:solidFill>
                  <a:srgbClr val="7030A0"/>
                </a:solidFill>
              </a:ln>
              <a:solidFill>
                <a:schemeClr val="accent1">
                  <a:lumMod val="50000"/>
                </a:schemeClr>
              </a:solidFill>
              <a:latin typeface="ABeeZee" panose="02000000000000000000" pitchFamily="2" charset="0"/>
            </a:endParaRPr>
          </a:p>
          <a:p>
            <a:pPr algn="l">
              <a:spcBef>
                <a:spcPct val="0"/>
              </a:spcBef>
            </a:pPr>
            <a:endParaRPr lang="en-US" sz="3600" b="1" dirty="0">
              <a:solidFill>
                <a:srgbClr val="7030A0"/>
              </a:solidFill>
              <a:latin typeface="ABeeZee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656163-B1FC-4B6C-823B-7C99CA7D9437}"/>
              </a:ext>
            </a:extLst>
          </p:cNvPr>
          <p:cNvSpPr txBox="1"/>
          <p:nvPr/>
        </p:nvSpPr>
        <p:spPr>
          <a:xfrm>
            <a:off x="4647469" y="2315070"/>
            <a:ext cx="6127503" cy="428200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4400" b="1" kern="2000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  A	B	C	D	E	F	G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4400" b="1" kern="2000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  H	I	J	K	L	M N O	P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4400" b="1" kern="2000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  Q	R	S	T	U	 and  V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4400" b="1" kern="2000" dirty="0">
                <a:solidFill>
                  <a:srgbClr val="002060"/>
                </a:solidFill>
                <a:latin typeface="ABeeZee" panose="02000000000000000000" pitchFamily="2" charset="0"/>
                <a:cs typeface="Calibri Light" panose="020F0302020204030204" pitchFamily="34" charset="0"/>
              </a:rPr>
              <a:t>  W__	X	Y	Z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E03795-B589-4B9E-9BE2-1F03C2DFAC0F}"/>
              </a:ext>
            </a:extLst>
          </p:cNvPr>
          <p:cNvSpPr/>
          <p:nvPr/>
        </p:nvSpPr>
        <p:spPr>
          <a:xfrm>
            <a:off x="3736741" y="943403"/>
            <a:ext cx="754084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6600" b="1" cap="none" spc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latin typeface="Montserrat Alternates" panose="00000500000000000000" pitchFamily="2" charset="0"/>
              </a:rPr>
              <a:t>Alphabet Canon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B359D2-8C01-43C8-A4B8-0C11206A2D8E}"/>
              </a:ext>
            </a:extLst>
          </p:cNvPr>
          <p:cNvGrpSpPr/>
          <p:nvPr/>
        </p:nvGrpSpPr>
        <p:grpSpPr>
          <a:xfrm>
            <a:off x="478244" y="3646379"/>
            <a:ext cx="2868532" cy="2760031"/>
            <a:chOff x="355152" y="2757214"/>
            <a:chExt cx="2868532" cy="27600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50EAC9-62B3-4373-ACBD-08D128440964}"/>
                </a:ext>
              </a:extLst>
            </p:cNvPr>
            <p:cNvSpPr txBox="1"/>
            <p:nvPr/>
          </p:nvSpPr>
          <p:spPr>
            <a:xfrm>
              <a:off x="355152" y="2762436"/>
              <a:ext cx="2868532" cy="2754809"/>
            </a:xfrm>
            <a:prstGeom prst="foldedCorner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en-GB" sz="2400" b="1" dirty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endParaRPr lang="en-GB" sz="2400" b="1" dirty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7F0886-4A15-4292-A34A-FF11436EB7D9}"/>
                </a:ext>
              </a:extLst>
            </p:cNvPr>
            <p:cNvSpPr txBox="1"/>
            <p:nvPr/>
          </p:nvSpPr>
          <p:spPr>
            <a:xfrm>
              <a:off x="387961" y="2757214"/>
              <a:ext cx="2835723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b="1" dirty="0">
                  <a:ln>
                    <a:solidFill>
                      <a:schemeClr val="tx2">
                        <a:lumMod val="20000"/>
                        <a:lumOff val="80000"/>
                      </a:schemeClr>
                    </a:solidFill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latin typeface="ABeeZee" panose="02000000000000000000" pitchFamily="2" charset="0"/>
                </a:rPr>
                <a:t>Listen to this track</a:t>
              </a:r>
            </a:p>
            <a:p>
              <a:endParaRPr lang="en-GB" sz="2400" b="1" dirty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r>
                <a:rPr lang="en-GB" sz="2400" b="1" dirty="0">
                  <a:ln>
                    <a:solidFill>
                      <a:schemeClr val="tx2">
                        <a:lumMod val="20000"/>
                        <a:lumOff val="80000"/>
                      </a:schemeClr>
                    </a:solidFill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latin typeface="ABeeZee" panose="02000000000000000000" pitchFamily="2" charset="0"/>
                </a:rPr>
                <a:t>Join in</a:t>
              </a:r>
            </a:p>
            <a:p>
              <a:endParaRPr lang="en-GB" sz="2400" b="1" dirty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BeeZee" panose="02000000000000000000" pitchFamily="2" charset="0"/>
              </a:endParaRPr>
            </a:p>
            <a:p>
              <a:r>
                <a:rPr lang="en-GB" sz="2400" b="1" dirty="0">
                  <a:ln>
                    <a:solidFill>
                      <a:schemeClr val="tx2">
                        <a:lumMod val="20000"/>
                        <a:lumOff val="80000"/>
                      </a:schemeClr>
                    </a:solidFill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latin typeface="ABeeZee" panose="02000000000000000000" pitchFamily="2" charset="0"/>
                </a:rPr>
                <a:t>You could try this as a round in two or four parts</a:t>
              </a:r>
            </a:p>
          </p:txBody>
        </p:sp>
      </p:grpSp>
      <p:pic>
        <p:nvPicPr>
          <p:cNvPr id="7" name="Memories Warmup - Alphabet Canon">
            <a:hlinkClick r:id="" action="ppaction://media"/>
            <a:extLst>
              <a:ext uri="{FF2B5EF4-FFF2-40B4-BE49-F238E27FC236}">
                <a16:creationId xmlns:a16="http://schemas.microsoft.com/office/drawing/2014/main" id="{8DDE5D24-CEBA-4814-8710-0E7630195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17028" y="2315070"/>
            <a:ext cx="690806" cy="69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7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0</TotalTime>
  <Words>331</Words>
  <Application>Microsoft Office PowerPoint</Application>
  <PresentationFormat>Widescreen</PresentationFormat>
  <Paragraphs>91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ABeeZee</vt:lpstr>
      <vt:lpstr>Arial</vt:lpstr>
      <vt:lpstr>Calibri</vt:lpstr>
      <vt:lpstr>Montserrat Alternates</vt:lpstr>
      <vt:lpstr>Rockwell</vt:lpstr>
      <vt:lpstr>Rockwell Condensed</vt:lpstr>
      <vt:lpstr>Wingdings</vt:lpstr>
      <vt:lpstr>Wood Type</vt:lpstr>
      <vt:lpstr>   Memories Warmups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WCET -  Lesson 1   Call and Response</dc:title>
  <dc:creator>Stephanie Miller</dc:creator>
  <cp:lastModifiedBy>Stephanie Miller</cp:lastModifiedBy>
  <cp:revision>102</cp:revision>
  <dcterms:created xsi:type="dcterms:W3CDTF">2020-11-08T23:17:56Z</dcterms:created>
  <dcterms:modified xsi:type="dcterms:W3CDTF">2021-02-09T14:04:21Z</dcterms:modified>
</cp:coreProperties>
</file>